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handoutMasterIdLst>
    <p:handoutMasterId r:id="rId32"/>
  </p:handoutMasterIdLst>
  <p:sldIdLst>
    <p:sldId id="260" r:id="rId6"/>
    <p:sldId id="325" r:id="rId7"/>
    <p:sldId id="327" r:id="rId8"/>
    <p:sldId id="316" r:id="rId9"/>
    <p:sldId id="340" r:id="rId10"/>
    <p:sldId id="330" r:id="rId11"/>
    <p:sldId id="317" r:id="rId12"/>
    <p:sldId id="331" r:id="rId13"/>
    <p:sldId id="332" r:id="rId14"/>
    <p:sldId id="341" r:id="rId15"/>
    <p:sldId id="318" r:id="rId16"/>
    <p:sldId id="333" r:id="rId17"/>
    <p:sldId id="342" r:id="rId18"/>
    <p:sldId id="319" r:id="rId19"/>
    <p:sldId id="343" r:id="rId20"/>
    <p:sldId id="320" r:id="rId21"/>
    <p:sldId id="336" r:id="rId22"/>
    <p:sldId id="337" r:id="rId23"/>
    <p:sldId id="344" r:id="rId24"/>
    <p:sldId id="321" r:id="rId25"/>
    <p:sldId id="322" r:id="rId26"/>
    <p:sldId id="323" r:id="rId27"/>
    <p:sldId id="338" r:id="rId28"/>
    <p:sldId id="345" r:id="rId29"/>
    <p:sldId id="34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2BBF0D-70F4-F634-4ED9-3F55F7D02B30}" name="Gregory Kats" initials="GK" userId="S::gkats@alamedahsg.org::3e5fbe2b-939e-4a7c-b96f-c1b395bc14db" providerId="AD"/>
  <p188:author id="{8B61DD18-4FDF-332A-B67E-3E4F60A40377}" name="Sepideh Kiumarsi" initials="SK" userId="S::skiumarsi@alamedahsg.org::89fbb028-46c3-47ef-95b9-1a3b3e6203a7" providerId="AD"/>
  <p188:author id="{C81AAE4A-01AD-75B6-14A3-E45BF6EC5C06}" name="Joshua Altieri" initials="JA" userId="S::jaltieri@alamedahsg.org::26bf4f83-9fdc-4dc2-b444-a966375ecbf9" providerId="AD"/>
  <p188:author id="{CDABBFEE-F2F9-469C-855F-D4CEA77F4238}" name="Tonya Schuler-Cummins" initials="TSC" userId="S-1-5-21-29468225-77104783-3214626728-111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2840"/>
    <a:srgbClr val="CE92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4" autoAdjust="0"/>
    <p:restoredTop sz="94660"/>
  </p:normalViewPr>
  <p:slideViewPr>
    <p:cSldViewPr snapToGrid="0">
      <p:cViewPr varScale="1">
        <p:scale>
          <a:sx n="105" d="100"/>
          <a:sy n="105" d="100"/>
        </p:scale>
        <p:origin x="5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75CB78-99AF-490A-ADC0-D37B4412B84C}"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D5261DF7-CA57-4C5C-85B5-1209FAE8122F}">
      <dgm:prSet phldrT="[Text]" custT="1"/>
      <dgm:spPr/>
      <dgm:t>
        <a:bodyPr/>
        <a:lstStyle/>
        <a:p>
          <a:r>
            <a:rPr lang="en-US" sz="2000" dirty="0"/>
            <a:t>Receive input from various stakeholders (Both Plans)</a:t>
          </a:r>
        </a:p>
      </dgm:t>
    </dgm:pt>
    <dgm:pt modelId="{B3587CFF-653E-4FDC-B66B-7ADEE3139870}" type="parTrans" cxnId="{95AD6E11-E770-4F94-90B6-85F53D467F21}">
      <dgm:prSet/>
      <dgm:spPr/>
      <dgm:t>
        <a:bodyPr/>
        <a:lstStyle/>
        <a:p>
          <a:endParaRPr lang="en-US" sz="2000"/>
        </a:p>
      </dgm:t>
    </dgm:pt>
    <dgm:pt modelId="{85B8FBD2-5AF4-4C23-8DC7-DB6C32825A84}" type="sibTrans" cxnId="{95AD6E11-E770-4F94-90B6-85F53D467F21}">
      <dgm:prSet custT="1"/>
      <dgm:spPr/>
      <dgm:t>
        <a:bodyPr/>
        <a:lstStyle/>
        <a:p>
          <a:endParaRPr lang="en-US" sz="2000"/>
        </a:p>
      </dgm:t>
    </dgm:pt>
    <dgm:pt modelId="{C8585726-816A-4E8B-B9FD-E9FAC1A96FA3}">
      <dgm:prSet phldrT="[Text]" custT="1"/>
      <dgm:spPr/>
      <dgm:t>
        <a:bodyPr/>
        <a:lstStyle/>
        <a:p>
          <a:r>
            <a:rPr lang="en-US" sz="1800" dirty="0"/>
            <a:t>Met with AHA department supervisors and directors</a:t>
          </a:r>
        </a:p>
      </dgm:t>
    </dgm:pt>
    <dgm:pt modelId="{74D71B7B-DDA1-498F-A222-3A76A987D7FF}" type="parTrans" cxnId="{52C787F9-4E34-4072-88E3-F401D7793221}">
      <dgm:prSet/>
      <dgm:spPr/>
      <dgm:t>
        <a:bodyPr/>
        <a:lstStyle/>
        <a:p>
          <a:endParaRPr lang="en-US" sz="2000"/>
        </a:p>
      </dgm:t>
    </dgm:pt>
    <dgm:pt modelId="{E7093BD7-0D55-4AFF-9B06-1CD1E65D6669}" type="sibTrans" cxnId="{52C787F9-4E34-4072-88E3-F401D7793221}">
      <dgm:prSet/>
      <dgm:spPr/>
      <dgm:t>
        <a:bodyPr/>
        <a:lstStyle/>
        <a:p>
          <a:endParaRPr lang="en-US" sz="2000"/>
        </a:p>
      </dgm:t>
    </dgm:pt>
    <dgm:pt modelId="{B842801A-141F-4A98-BFBE-E6D9E9967B30}">
      <dgm:prSet phldrT="[Text]" custT="1"/>
      <dgm:spPr/>
      <dgm:t>
        <a:bodyPr/>
        <a:lstStyle/>
        <a:p>
          <a:r>
            <a:rPr lang="en-US" sz="2000" dirty="0"/>
            <a:t>Draft new plans (Both Plans) and go through public comment process (5-Year Plan Only) </a:t>
          </a:r>
        </a:p>
      </dgm:t>
    </dgm:pt>
    <dgm:pt modelId="{5B044507-D38F-44B9-ADB4-DBBECF59EC40}" type="parTrans" cxnId="{C3815E08-389E-43DE-A017-260E58128B95}">
      <dgm:prSet/>
      <dgm:spPr/>
      <dgm:t>
        <a:bodyPr/>
        <a:lstStyle/>
        <a:p>
          <a:endParaRPr lang="en-US" sz="2000"/>
        </a:p>
      </dgm:t>
    </dgm:pt>
    <dgm:pt modelId="{B306E7C0-D346-46C3-9223-38968B19A512}" type="sibTrans" cxnId="{C3815E08-389E-43DE-A017-260E58128B95}">
      <dgm:prSet custT="1"/>
      <dgm:spPr/>
      <dgm:t>
        <a:bodyPr/>
        <a:lstStyle/>
        <a:p>
          <a:endParaRPr lang="en-US" sz="2000"/>
        </a:p>
      </dgm:t>
    </dgm:pt>
    <dgm:pt modelId="{821DCC10-5C74-446F-8576-92A22865BF90}">
      <dgm:prSet phldrT="[Text]" custT="1"/>
      <dgm:spPr/>
      <dgm:t>
        <a:bodyPr/>
        <a:lstStyle/>
        <a:p>
          <a:r>
            <a:rPr lang="en-US" sz="2000" dirty="0"/>
            <a:t>November 2024 - Meet with Resident Advisory Board</a:t>
          </a:r>
        </a:p>
      </dgm:t>
    </dgm:pt>
    <dgm:pt modelId="{0597A56F-0554-4E09-9A4A-281B7DF7B870}" type="parTrans" cxnId="{1FAAC049-2DA0-47D5-AB08-A30CD2D455AF}">
      <dgm:prSet/>
      <dgm:spPr/>
      <dgm:t>
        <a:bodyPr/>
        <a:lstStyle/>
        <a:p>
          <a:endParaRPr lang="en-US" sz="2000"/>
        </a:p>
      </dgm:t>
    </dgm:pt>
    <dgm:pt modelId="{7B17AF67-7A64-4B73-B436-4D51168153CF}" type="sibTrans" cxnId="{1FAAC049-2DA0-47D5-AB08-A30CD2D455AF}">
      <dgm:prSet/>
      <dgm:spPr/>
      <dgm:t>
        <a:bodyPr/>
        <a:lstStyle/>
        <a:p>
          <a:endParaRPr lang="en-US" sz="2000"/>
        </a:p>
      </dgm:t>
    </dgm:pt>
    <dgm:pt modelId="{4E654878-FF8C-4FF5-AB05-345977C48E93}">
      <dgm:prSet phldrT="[Text]" custT="1"/>
      <dgm:spPr/>
      <dgm:t>
        <a:bodyPr/>
        <a:lstStyle/>
        <a:p>
          <a:r>
            <a:rPr lang="en-US" sz="2000" dirty="0"/>
            <a:t>Receive approval of  the 5-Year Plan and submit to HUD</a:t>
          </a:r>
        </a:p>
      </dgm:t>
    </dgm:pt>
    <dgm:pt modelId="{472889D0-F163-4BBC-BA67-E9F17CDF677F}" type="parTrans" cxnId="{37C53C97-B001-4FCB-909E-100F775508E7}">
      <dgm:prSet/>
      <dgm:spPr/>
      <dgm:t>
        <a:bodyPr/>
        <a:lstStyle/>
        <a:p>
          <a:endParaRPr lang="en-US" sz="2000"/>
        </a:p>
      </dgm:t>
    </dgm:pt>
    <dgm:pt modelId="{E85521D3-3F19-4A71-B78B-5F083DA5CE64}" type="sibTrans" cxnId="{37C53C97-B001-4FCB-909E-100F775508E7}">
      <dgm:prSet/>
      <dgm:spPr/>
      <dgm:t>
        <a:bodyPr/>
        <a:lstStyle/>
        <a:p>
          <a:endParaRPr lang="en-US" sz="2000"/>
        </a:p>
      </dgm:t>
    </dgm:pt>
    <dgm:pt modelId="{A67F7618-D3D0-4533-A253-C6C6DD80DD04}">
      <dgm:prSet phldrT="[Text]" custT="1"/>
      <dgm:spPr/>
      <dgm:t>
        <a:bodyPr/>
        <a:lstStyle/>
        <a:p>
          <a:r>
            <a:rPr lang="en-US" sz="2000" dirty="0"/>
            <a:t>March 2025  - Receive approval from the Board</a:t>
          </a:r>
        </a:p>
      </dgm:t>
    </dgm:pt>
    <dgm:pt modelId="{08E8CD42-C7C1-4EFA-8A1F-623FF68D9A9D}" type="parTrans" cxnId="{181214A8-18BF-4266-BBBE-D39BF3B7FC3B}">
      <dgm:prSet/>
      <dgm:spPr/>
      <dgm:t>
        <a:bodyPr/>
        <a:lstStyle/>
        <a:p>
          <a:endParaRPr lang="en-US" sz="2000"/>
        </a:p>
      </dgm:t>
    </dgm:pt>
    <dgm:pt modelId="{376D0214-66D9-4B9A-88EB-9FEF3D58068C}" type="sibTrans" cxnId="{181214A8-18BF-4266-BBBE-D39BF3B7FC3B}">
      <dgm:prSet/>
      <dgm:spPr/>
      <dgm:t>
        <a:bodyPr/>
        <a:lstStyle/>
        <a:p>
          <a:endParaRPr lang="en-US" sz="2000"/>
        </a:p>
      </dgm:t>
    </dgm:pt>
    <dgm:pt modelId="{FF14434D-EAE3-480F-839A-39E6BC1553BE}">
      <dgm:prSet phldrT="[Text]" custT="1"/>
      <dgm:spPr/>
      <dgm:t>
        <a:bodyPr/>
        <a:lstStyle/>
        <a:p>
          <a:r>
            <a:rPr lang="en-US" sz="1800" dirty="0"/>
            <a:t>Met with community partners</a:t>
          </a:r>
        </a:p>
      </dgm:t>
    </dgm:pt>
    <dgm:pt modelId="{F392F0C3-10B2-44D3-A484-465731DA244F}" type="parTrans" cxnId="{5DB10BC6-3A9E-46EA-8129-98B21E7EBE56}">
      <dgm:prSet/>
      <dgm:spPr/>
      <dgm:t>
        <a:bodyPr/>
        <a:lstStyle/>
        <a:p>
          <a:endParaRPr lang="en-US" sz="2000"/>
        </a:p>
      </dgm:t>
    </dgm:pt>
    <dgm:pt modelId="{8EA66832-9CB7-44E7-BEC4-4F7B294F91BF}" type="sibTrans" cxnId="{5DB10BC6-3A9E-46EA-8129-98B21E7EBE56}">
      <dgm:prSet/>
      <dgm:spPr/>
      <dgm:t>
        <a:bodyPr/>
        <a:lstStyle/>
        <a:p>
          <a:endParaRPr lang="en-US" sz="2000"/>
        </a:p>
      </dgm:t>
    </dgm:pt>
    <dgm:pt modelId="{6F41B2D5-C4BA-4486-9795-B2D6FFA4CD3D}">
      <dgm:prSet phldrT="[Text]" custT="1"/>
      <dgm:spPr/>
      <dgm:t>
        <a:bodyPr/>
        <a:lstStyle/>
        <a:p>
          <a:r>
            <a:rPr lang="en-US" sz="2000" dirty="0"/>
            <a:t>December 2024 - Publish a draft of the plan and post notice</a:t>
          </a:r>
        </a:p>
      </dgm:t>
    </dgm:pt>
    <dgm:pt modelId="{FD4E1DA1-16E7-47E8-A316-CD792D276290}" type="parTrans" cxnId="{94C2C0ED-6664-4DBD-8EA5-C87153820FD9}">
      <dgm:prSet/>
      <dgm:spPr/>
      <dgm:t>
        <a:bodyPr/>
        <a:lstStyle/>
        <a:p>
          <a:endParaRPr lang="en-US" sz="2000"/>
        </a:p>
      </dgm:t>
    </dgm:pt>
    <dgm:pt modelId="{6EB61B48-6C84-4C4C-B6F7-72E3B127C0F8}" type="sibTrans" cxnId="{94C2C0ED-6664-4DBD-8EA5-C87153820FD9}">
      <dgm:prSet/>
      <dgm:spPr/>
      <dgm:t>
        <a:bodyPr/>
        <a:lstStyle/>
        <a:p>
          <a:endParaRPr lang="en-US" sz="2000"/>
        </a:p>
      </dgm:t>
    </dgm:pt>
    <dgm:pt modelId="{D769A610-58D6-4D5B-9F0F-C92B1D3F4D1D}">
      <dgm:prSet phldrT="[Text]" custT="1"/>
      <dgm:spPr/>
      <dgm:t>
        <a:bodyPr/>
        <a:lstStyle/>
        <a:p>
          <a:r>
            <a:rPr lang="en-US" sz="2000" dirty="0"/>
            <a:t>January 2025 – Public comments due</a:t>
          </a:r>
        </a:p>
      </dgm:t>
    </dgm:pt>
    <dgm:pt modelId="{BA69D765-8D28-4FBB-A499-4A78D0BCD70F}" type="parTrans" cxnId="{CCE1A227-C892-4476-AE5D-514E9AA4DF6C}">
      <dgm:prSet/>
      <dgm:spPr/>
      <dgm:t>
        <a:bodyPr/>
        <a:lstStyle/>
        <a:p>
          <a:endParaRPr lang="en-US" sz="2000"/>
        </a:p>
      </dgm:t>
    </dgm:pt>
    <dgm:pt modelId="{A7A89A89-47C8-4BE3-A3AF-22857D69233B}" type="sibTrans" cxnId="{CCE1A227-C892-4476-AE5D-514E9AA4DF6C}">
      <dgm:prSet/>
      <dgm:spPr/>
      <dgm:t>
        <a:bodyPr/>
        <a:lstStyle/>
        <a:p>
          <a:endParaRPr lang="en-US" sz="2000"/>
        </a:p>
      </dgm:t>
    </dgm:pt>
    <dgm:pt modelId="{7EE09F6A-3029-4BC7-B761-DF165DFDAAB8}">
      <dgm:prSet phldrT="[Text]" custT="1"/>
      <dgm:spPr/>
      <dgm:t>
        <a:bodyPr/>
        <a:lstStyle/>
        <a:p>
          <a:r>
            <a:rPr lang="en-US" sz="2000" dirty="0"/>
            <a:t>February 2025 – Public Hearing</a:t>
          </a:r>
        </a:p>
      </dgm:t>
    </dgm:pt>
    <dgm:pt modelId="{4D700FB8-C1B3-4FF0-B803-02AE0AC9D68B}" type="parTrans" cxnId="{0EDEB47D-0F12-4734-95FC-6491DBC42F25}">
      <dgm:prSet/>
      <dgm:spPr/>
      <dgm:t>
        <a:bodyPr/>
        <a:lstStyle/>
        <a:p>
          <a:endParaRPr lang="en-US" sz="2000"/>
        </a:p>
      </dgm:t>
    </dgm:pt>
    <dgm:pt modelId="{95B47CB5-DB70-40D8-8433-F479AA95F327}" type="sibTrans" cxnId="{0EDEB47D-0F12-4734-95FC-6491DBC42F25}">
      <dgm:prSet/>
      <dgm:spPr/>
      <dgm:t>
        <a:bodyPr/>
        <a:lstStyle/>
        <a:p>
          <a:endParaRPr lang="en-US" sz="2000"/>
        </a:p>
      </dgm:t>
    </dgm:pt>
    <dgm:pt modelId="{E16699B4-FE91-40DD-8F89-45E5811B1346}">
      <dgm:prSet phldrT="[Text]" custT="1"/>
      <dgm:spPr/>
      <dgm:t>
        <a:bodyPr/>
        <a:lstStyle/>
        <a:p>
          <a:endParaRPr lang="en-US" sz="2000" dirty="0"/>
        </a:p>
      </dgm:t>
    </dgm:pt>
    <dgm:pt modelId="{71F7DC60-DEA6-4E2B-A31C-37C0AF50A556}" type="parTrans" cxnId="{F279D82E-A419-4F37-A455-2F2F89A4AD2A}">
      <dgm:prSet/>
      <dgm:spPr/>
      <dgm:t>
        <a:bodyPr/>
        <a:lstStyle/>
        <a:p>
          <a:endParaRPr lang="en-US" sz="2000"/>
        </a:p>
      </dgm:t>
    </dgm:pt>
    <dgm:pt modelId="{C1EAEE9C-F073-4C4B-ABE8-8D1FBE42832C}" type="sibTrans" cxnId="{F279D82E-A419-4F37-A455-2F2F89A4AD2A}">
      <dgm:prSet/>
      <dgm:spPr/>
      <dgm:t>
        <a:bodyPr/>
        <a:lstStyle/>
        <a:p>
          <a:endParaRPr lang="en-US" sz="2000"/>
        </a:p>
      </dgm:t>
    </dgm:pt>
    <dgm:pt modelId="{BF0A919D-7300-4C01-81AB-6565FFBE8BC7}">
      <dgm:prSet phldrT="[Text]" custT="1"/>
      <dgm:spPr/>
      <dgm:t>
        <a:bodyPr/>
        <a:lstStyle/>
        <a:p>
          <a:r>
            <a:rPr lang="en-US" sz="2000" dirty="0"/>
            <a:t>No later than April 2025 – Submit the 5-Year Plan to HUD</a:t>
          </a:r>
        </a:p>
      </dgm:t>
    </dgm:pt>
    <dgm:pt modelId="{83C651FB-EAE2-4C79-BFA8-0ADCBCA3F587}" type="parTrans" cxnId="{C77DB0DA-73C8-4E7F-A400-EE5378574D06}">
      <dgm:prSet/>
      <dgm:spPr/>
      <dgm:t>
        <a:bodyPr/>
        <a:lstStyle/>
        <a:p>
          <a:endParaRPr lang="en-US"/>
        </a:p>
      </dgm:t>
    </dgm:pt>
    <dgm:pt modelId="{6F076AA2-815C-48AE-A4A1-3962B152E4DF}" type="sibTrans" cxnId="{C77DB0DA-73C8-4E7F-A400-EE5378574D06}">
      <dgm:prSet/>
      <dgm:spPr/>
      <dgm:t>
        <a:bodyPr/>
        <a:lstStyle/>
        <a:p>
          <a:endParaRPr lang="en-US"/>
        </a:p>
      </dgm:t>
    </dgm:pt>
    <dgm:pt modelId="{A5C5415E-AAAE-4F05-8B50-17817A852204}">
      <dgm:prSet phldrT="[Text]" custT="1"/>
      <dgm:spPr/>
      <dgm:t>
        <a:bodyPr/>
        <a:lstStyle/>
        <a:p>
          <a:r>
            <a:rPr lang="en-US" sz="1800" dirty="0"/>
            <a:t>Meeting with Board of Commissioners</a:t>
          </a:r>
        </a:p>
      </dgm:t>
    </dgm:pt>
    <dgm:pt modelId="{188CB0DC-67DF-41D6-909A-794EBBFB17CB}" type="parTrans" cxnId="{95FE5C67-2CA6-4DD1-B36A-EFDFB08D5933}">
      <dgm:prSet/>
      <dgm:spPr/>
      <dgm:t>
        <a:bodyPr/>
        <a:lstStyle/>
        <a:p>
          <a:endParaRPr lang="en-US"/>
        </a:p>
      </dgm:t>
    </dgm:pt>
    <dgm:pt modelId="{BEB2A171-6771-4252-B9AD-CA551DA1255F}" type="sibTrans" cxnId="{95FE5C67-2CA6-4DD1-B36A-EFDFB08D5933}">
      <dgm:prSet/>
      <dgm:spPr/>
      <dgm:t>
        <a:bodyPr/>
        <a:lstStyle/>
        <a:p>
          <a:endParaRPr lang="en-US"/>
        </a:p>
      </dgm:t>
    </dgm:pt>
    <dgm:pt modelId="{9098EF8E-9253-4D22-A1FC-A7F6A9FDDB88}" type="pres">
      <dgm:prSet presAssocID="{5275CB78-99AF-490A-ADC0-D37B4412B84C}" presName="linearFlow" presStyleCnt="0">
        <dgm:presLayoutVars>
          <dgm:dir/>
          <dgm:animLvl val="lvl"/>
          <dgm:resizeHandles val="exact"/>
        </dgm:presLayoutVars>
      </dgm:prSet>
      <dgm:spPr/>
    </dgm:pt>
    <dgm:pt modelId="{504D5835-8A3A-4702-85CF-4F337CB07B38}" type="pres">
      <dgm:prSet presAssocID="{D5261DF7-CA57-4C5C-85B5-1209FAE8122F}" presName="composite" presStyleCnt="0"/>
      <dgm:spPr/>
    </dgm:pt>
    <dgm:pt modelId="{BE2E1E89-1890-4BDE-98E2-9FD1E8014138}" type="pres">
      <dgm:prSet presAssocID="{D5261DF7-CA57-4C5C-85B5-1209FAE8122F}" presName="parTx" presStyleLbl="node1" presStyleIdx="0" presStyleCnt="3">
        <dgm:presLayoutVars>
          <dgm:chMax val="0"/>
          <dgm:chPref val="0"/>
          <dgm:bulletEnabled val="1"/>
        </dgm:presLayoutVars>
      </dgm:prSet>
      <dgm:spPr/>
    </dgm:pt>
    <dgm:pt modelId="{DC553686-2E2F-4090-A1C6-5A6DDBFB9792}" type="pres">
      <dgm:prSet presAssocID="{D5261DF7-CA57-4C5C-85B5-1209FAE8122F}" presName="parSh" presStyleLbl="node1" presStyleIdx="0" presStyleCnt="3" custScaleX="117900" custLinFactNeighborX="1403" custLinFactNeighborY="-59307"/>
      <dgm:spPr/>
    </dgm:pt>
    <dgm:pt modelId="{6F29215A-4044-465B-A1DD-DDD0326C084B}" type="pres">
      <dgm:prSet presAssocID="{D5261DF7-CA57-4C5C-85B5-1209FAE8122F}" presName="desTx" presStyleLbl="fgAcc1" presStyleIdx="0" presStyleCnt="3" custScaleX="137264" custScaleY="96924" custLinFactNeighborX="-1235" custLinFactNeighborY="13636">
        <dgm:presLayoutVars>
          <dgm:bulletEnabled val="1"/>
        </dgm:presLayoutVars>
      </dgm:prSet>
      <dgm:spPr/>
    </dgm:pt>
    <dgm:pt modelId="{1458D144-27D4-460A-B91D-AE43F428CBC5}" type="pres">
      <dgm:prSet presAssocID="{85B8FBD2-5AF4-4C23-8DC7-DB6C32825A84}" presName="sibTrans" presStyleLbl="sibTrans2D1" presStyleIdx="0" presStyleCnt="2"/>
      <dgm:spPr/>
    </dgm:pt>
    <dgm:pt modelId="{E1E08457-06ED-4ED7-BB2E-B2DD915957AA}" type="pres">
      <dgm:prSet presAssocID="{85B8FBD2-5AF4-4C23-8DC7-DB6C32825A84}" presName="connTx" presStyleLbl="sibTrans2D1" presStyleIdx="0" presStyleCnt="2"/>
      <dgm:spPr/>
    </dgm:pt>
    <dgm:pt modelId="{B4E21051-30F3-42B7-B156-CF3320DACE1C}" type="pres">
      <dgm:prSet presAssocID="{B842801A-141F-4A98-BFBE-E6D9E9967B30}" presName="composite" presStyleCnt="0"/>
      <dgm:spPr/>
    </dgm:pt>
    <dgm:pt modelId="{B3E855AA-B0C3-44FE-867B-2B7B76A5AD4C}" type="pres">
      <dgm:prSet presAssocID="{B842801A-141F-4A98-BFBE-E6D9E9967B30}" presName="parTx" presStyleLbl="node1" presStyleIdx="0" presStyleCnt="3">
        <dgm:presLayoutVars>
          <dgm:chMax val="0"/>
          <dgm:chPref val="0"/>
          <dgm:bulletEnabled val="1"/>
        </dgm:presLayoutVars>
      </dgm:prSet>
      <dgm:spPr/>
    </dgm:pt>
    <dgm:pt modelId="{A5A98828-E0EE-436A-968D-E574B5278D65}" type="pres">
      <dgm:prSet presAssocID="{B842801A-141F-4A98-BFBE-E6D9E9967B30}" presName="parSh" presStyleLbl="node1" presStyleIdx="1" presStyleCnt="3" custScaleX="158297" custLinFactNeighborX="-10512" custLinFactNeighborY="-8455"/>
      <dgm:spPr/>
    </dgm:pt>
    <dgm:pt modelId="{26F118E4-FBDC-4DE4-991E-C2CAE7BE88A4}" type="pres">
      <dgm:prSet presAssocID="{B842801A-141F-4A98-BFBE-E6D9E9967B30}" presName="desTx" presStyleLbl="fgAcc1" presStyleIdx="1" presStyleCnt="3" custScaleX="131453" custLinFactNeighborX="24223" custLinFactNeighborY="4059">
        <dgm:presLayoutVars>
          <dgm:bulletEnabled val="1"/>
        </dgm:presLayoutVars>
      </dgm:prSet>
      <dgm:spPr/>
    </dgm:pt>
    <dgm:pt modelId="{0A86AA77-41E1-4A24-A77A-D3339452CB80}" type="pres">
      <dgm:prSet presAssocID="{B306E7C0-D346-46C3-9223-38968B19A512}" presName="sibTrans" presStyleLbl="sibTrans2D1" presStyleIdx="1" presStyleCnt="2"/>
      <dgm:spPr/>
    </dgm:pt>
    <dgm:pt modelId="{A6DA1AC1-346F-4B68-848A-ABDB9CD2501A}" type="pres">
      <dgm:prSet presAssocID="{B306E7C0-D346-46C3-9223-38968B19A512}" presName="connTx" presStyleLbl="sibTrans2D1" presStyleIdx="1" presStyleCnt="2"/>
      <dgm:spPr/>
    </dgm:pt>
    <dgm:pt modelId="{51206567-5F82-4BF4-B032-0542FDD91B5F}" type="pres">
      <dgm:prSet presAssocID="{4E654878-FF8C-4FF5-AB05-345977C48E93}" presName="composite" presStyleCnt="0"/>
      <dgm:spPr/>
    </dgm:pt>
    <dgm:pt modelId="{3D991494-1886-420C-8DB3-329C81883C02}" type="pres">
      <dgm:prSet presAssocID="{4E654878-FF8C-4FF5-AB05-345977C48E93}" presName="parTx" presStyleLbl="node1" presStyleIdx="1" presStyleCnt="3">
        <dgm:presLayoutVars>
          <dgm:chMax val="0"/>
          <dgm:chPref val="0"/>
          <dgm:bulletEnabled val="1"/>
        </dgm:presLayoutVars>
      </dgm:prSet>
      <dgm:spPr/>
    </dgm:pt>
    <dgm:pt modelId="{432A3DA1-C2E6-4757-B7D3-BC89F41CBEBE}" type="pres">
      <dgm:prSet presAssocID="{4E654878-FF8C-4FF5-AB05-345977C48E93}" presName="parSh" presStyleLbl="node1" presStyleIdx="2" presStyleCnt="3" custScaleX="132974" custLinFactNeighborX="4562" custLinFactNeighborY="-63968"/>
      <dgm:spPr/>
    </dgm:pt>
    <dgm:pt modelId="{24A44149-4DD8-4999-B4BE-876490738CAB}" type="pres">
      <dgm:prSet presAssocID="{4E654878-FF8C-4FF5-AB05-345977C48E93}" presName="desTx" presStyleLbl="fgAcc1" presStyleIdx="2" presStyleCnt="3" custScaleX="120120" custLinFactNeighborX="-16351" custLinFactNeighborY="3816">
        <dgm:presLayoutVars>
          <dgm:bulletEnabled val="1"/>
        </dgm:presLayoutVars>
      </dgm:prSet>
      <dgm:spPr/>
    </dgm:pt>
  </dgm:ptLst>
  <dgm:cxnLst>
    <dgm:cxn modelId="{C3815E08-389E-43DE-A017-260E58128B95}" srcId="{5275CB78-99AF-490A-ADC0-D37B4412B84C}" destId="{B842801A-141F-4A98-BFBE-E6D9E9967B30}" srcOrd="1" destOrd="0" parTransId="{5B044507-D38F-44B9-ADB4-DBBECF59EC40}" sibTransId="{B306E7C0-D346-46C3-9223-38968B19A512}"/>
    <dgm:cxn modelId="{95AD6E11-E770-4F94-90B6-85F53D467F21}" srcId="{5275CB78-99AF-490A-ADC0-D37B4412B84C}" destId="{D5261DF7-CA57-4C5C-85B5-1209FAE8122F}" srcOrd="0" destOrd="0" parTransId="{B3587CFF-653E-4FDC-B66B-7ADEE3139870}" sibTransId="{85B8FBD2-5AF4-4C23-8DC7-DB6C32825A84}"/>
    <dgm:cxn modelId="{0796E812-C490-4F99-A493-97A785DD6274}" type="presOf" srcId="{85B8FBD2-5AF4-4C23-8DC7-DB6C32825A84}" destId="{E1E08457-06ED-4ED7-BB2E-B2DD915957AA}" srcOrd="1" destOrd="0" presId="urn:microsoft.com/office/officeart/2005/8/layout/process3"/>
    <dgm:cxn modelId="{1E453115-15F0-428D-91CE-7C0AEB81C1E3}" type="presOf" srcId="{A5C5415E-AAAE-4F05-8B50-17817A852204}" destId="{6F29215A-4044-465B-A1DD-DDD0326C084B}" srcOrd="0" destOrd="2" presId="urn:microsoft.com/office/officeart/2005/8/layout/process3"/>
    <dgm:cxn modelId="{CCE1A227-C892-4476-AE5D-514E9AA4DF6C}" srcId="{B842801A-141F-4A98-BFBE-E6D9E9967B30}" destId="{D769A610-58D6-4D5B-9F0F-C92B1D3F4D1D}" srcOrd="2" destOrd="0" parTransId="{BA69D765-8D28-4FBB-A499-4A78D0BCD70F}" sibTransId="{A7A89A89-47C8-4BE3-A3AF-22857D69233B}"/>
    <dgm:cxn modelId="{F279D82E-A419-4F37-A455-2F2F89A4AD2A}" srcId="{4E654878-FF8C-4FF5-AB05-345977C48E93}" destId="{E16699B4-FE91-40DD-8F89-45E5811B1346}" srcOrd="2" destOrd="0" parTransId="{71F7DC60-DEA6-4E2B-A31C-37C0AF50A556}" sibTransId="{C1EAEE9C-F073-4C4B-ABE8-8D1FBE42832C}"/>
    <dgm:cxn modelId="{95FE5C67-2CA6-4DD1-B36A-EFDFB08D5933}" srcId="{D5261DF7-CA57-4C5C-85B5-1209FAE8122F}" destId="{A5C5415E-AAAE-4F05-8B50-17817A852204}" srcOrd="2" destOrd="0" parTransId="{188CB0DC-67DF-41D6-909A-794EBBFB17CB}" sibTransId="{BEB2A171-6771-4252-B9AD-CA551DA1255F}"/>
    <dgm:cxn modelId="{39A7D567-5D1C-4C2E-B0FF-DE0564DD3B08}" type="presOf" srcId="{6F41B2D5-C4BA-4486-9795-B2D6FFA4CD3D}" destId="{26F118E4-FBDC-4DE4-991E-C2CAE7BE88A4}" srcOrd="0" destOrd="1" presId="urn:microsoft.com/office/officeart/2005/8/layout/process3"/>
    <dgm:cxn modelId="{B0D41269-D7C8-46D7-A8D7-4D32D48F10EC}" type="presOf" srcId="{7EE09F6A-3029-4BC7-B761-DF165DFDAAB8}" destId="{26F118E4-FBDC-4DE4-991E-C2CAE7BE88A4}" srcOrd="0" destOrd="3" presId="urn:microsoft.com/office/officeart/2005/8/layout/process3"/>
    <dgm:cxn modelId="{1FAAC049-2DA0-47D5-AB08-A30CD2D455AF}" srcId="{B842801A-141F-4A98-BFBE-E6D9E9967B30}" destId="{821DCC10-5C74-446F-8576-92A22865BF90}" srcOrd="0" destOrd="0" parTransId="{0597A56F-0554-4E09-9A4A-281B7DF7B870}" sibTransId="{7B17AF67-7A64-4B73-B436-4D51168153CF}"/>
    <dgm:cxn modelId="{C988B571-771A-45B9-A0D1-DAB09D84E4DA}" type="presOf" srcId="{4E654878-FF8C-4FF5-AB05-345977C48E93}" destId="{3D991494-1886-420C-8DB3-329C81883C02}" srcOrd="0" destOrd="0" presId="urn:microsoft.com/office/officeart/2005/8/layout/process3"/>
    <dgm:cxn modelId="{7E20DC75-F458-4F86-BF28-B0BD8BA71EBE}" type="presOf" srcId="{B842801A-141F-4A98-BFBE-E6D9E9967B30}" destId="{B3E855AA-B0C3-44FE-867B-2B7B76A5AD4C}" srcOrd="0" destOrd="0" presId="urn:microsoft.com/office/officeart/2005/8/layout/process3"/>
    <dgm:cxn modelId="{16D07477-3E5C-42EA-BFFE-75D47786D295}" type="presOf" srcId="{B306E7C0-D346-46C3-9223-38968B19A512}" destId="{0A86AA77-41E1-4A24-A77A-D3339452CB80}" srcOrd="0" destOrd="0" presId="urn:microsoft.com/office/officeart/2005/8/layout/process3"/>
    <dgm:cxn modelId="{B8A08C78-3C98-4437-BE73-3446A350E154}" type="presOf" srcId="{D5261DF7-CA57-4C5C-85B5-1209FAE8122F}" destId="{DC553686-2E2F-4090-A1C6-5A6DDBFB9792}" srcOrd="1" destOrd="0" presId="urn:microsoft.com/office/officeart/2005/8/layout/process3"/>
    <dgm:cxn modelId="{518E967A-7E61-472C-9880-675FA492BF57}" type="presOf" srcId="{D769A610-58D6-4D5B-9F0F-C92B1D3F4D1D}" destId="{26F118E4-FBDC-4DE4-991E-C2CAE7BE88A4}" srcOrd="0" destOrd="2" presId="urn:microsoft.com/office/officeart/2005/8/layout/process3"/>
    <dgm:cxn modelId="{0EDEB47D-0F12-4734-95FC-6491DBC42F25}" srcId="{B842801A-141F-4A98-BFBE-E6D9E9967B30}" destId="{7EE09F6A-3029-4BC7-B761-DF165DFDAAB8}" srcOrd="3" destOrd="0" parTransId="{4D700FB8-C1B3-4FF0-B803-02AE0AC9D68B}" sibTransId="{95B47CB5-DB70-40D8-8433-F479AA95F327}"/>
    <dgm:cxn modelId="{A862C38E-C142-4979-868A-7EEE2A51CEC1}" type="presOf" srcId="{FF14434D-EAE3-480F-839A-39E6BC1553BE}" destId="{6F29215A-4044-465B-A1DD-DDD0326C084B}" srcOrd="0" destOrd="1" presId="urn:microsoft.com/office/officeart/2005/8/layout/process3"/>
    <dgm:cxn modelId="{5639DA91-03A9-4232-8D25-5D5559451630}" type="presOf" srcId="{B842801A-141F-4A98-BFBE-E6D9E9967B30}" destId="{A5A98828-E0EE-436A-968D-E574B5278D65}" srcOrd="1" destOrd="0" presId="urn:microsoft.com/office/officeart/2005/8/layout/process3"/>
    <dgm:cxn modelId="{37C53C97-B001-4FCB-909E-100F775508E7}" srcId="{5275CB78-99AF-490A-ADC0-D37B4412B84C}" destId="{4E654878-FF8C-4FF5-AB05-345977C48E93}" srcOrd="2" destOrd="0" parTransId="{472889D0-F163-4BBC-BA67-E9F17CDF677F}" sibTransId="{E85521D3-3F19-4A71-B78B-5F083DA5CE64}"/>
    <dgm:cxn modelId="{931D519E-8001-4532-855B-20ACFCF3FE47}" type="presOf" srcId="{D5261DF7-CA57-4C5C-85B5-1209FAE8122F}" destId="{BE2E1E89-1890-4BDE-98E2-9FD1E8014138}" srcOrd="0" destOrd="0" presId="urn:microsoft.com/office/officeart/2005/8/layout/process3"/>
    <dgm:cxn modelId="{1A1130A1-CEFC-4ACA-929E-0C0E1B556719}" type="presOf" srcId="{821DCC10-5C74-446F-8576-92A22865BF90}" destId="{26F118E4-FBDC-4DE4-991E-C2CAE7BE88A4}" srcOrd="0" destOrd="0" presId="urn:microsoft.com/office/officeart/2005/8/layout/process3"/>
    <dgm:cxn modelId="{181214A8-18BF-4266-BBBE-D39BF3B7FC3B}" srcId="{4E654878-FF8C-4FF5-AB05-345977C48E93}" destId="{A67F7618-D3D0-4533-A253-C6C6DD80DD04}" srcOrd="0" destOrd="0" parTransId="{08E8CD42-C7C1-4EFA-8A1F-623FF68D9A9D}" sibTransId="{376D0214-66D9-4B9A-88EB-9FEF3D58068C}"/>
    <dgm:cxn modelId="{A27FB7AD-6709-404D-99C1-385F50F71F66}" type="presOf" srcId="{4E654878-FF8C-4FF5-AB05-345977C48E93}" destId="{432A3DA1-C2E6-4757-B7D3-BC89F41CBEBE}" srcOrd="1" destOrd="0" presId="urn:microsoft.com/office/officeart/2005/8/layout/process3"/>
    <dgm:cxn modelId="{800493AF-8FA1-4CF6-A5EE-74483084922F}" type="presOf" srcId="{E16699B4-FE91-40DD-8F89-45E5811B1346}" destId="{24A44149-4DD8-4999-B4BE-876490738CAB}" srcOrd="0" destOrd="2" presId="urn:microsoft.com/office/officeart/2005/8/layout/process3"/>
    <dgm:cxn modelId="{9E95E2BD-F90F-459E-BCDB-0CF3D310641E}" type="presOf" srcId="{5275CB78-99AF-490A-ADC0-D37B4412B84C}" destId="{9098EF8E-9253-4D22-A1FC-A7F6A9FDDB88}" srcOrd="0" destOrd="0" presId="urn:microsoft.com/office/officeart/2005/8/layout/process3"/>
    <dgm:cxn modelId="{64F640C2-42C4-4731-9398-959DA66048DB}" type="presOf" srcId="{B306E7C0-D346-46C3-9223-38968B19A512}" destId="{A6DA1AC1-346F-4B68-848A-ABDB9CD2501A}" srcOrd="1" destOrd="0" presId="urn:microsoft.com/office/officeart/2005/8/layout/process3"/>
    <dgm:cxn modelId="{5DB10BC6-3A9E-46EA-8129-98B21E7EBE56}" srcId="{D5261DF7-CA57-4C5C-85B5-1209FAE8122F}" destId="{FF14434D-EAE3-480F-839A-39E6BC1553BE}" srcOrd="1" destOrd="0" parTransId="{F392F0C3-10B2-44D3-A484-465731DA244F}" sibTransId="{8EA66832-9CB7-44E7-BEC4-4F7B294F91BF}"/>
    <dgm:cxn modelId="{91FE52D0-F60D-4853-9DF3-F9BFB999FB0F}" type="presOf" srcId="{BF0A919D-7300-4C01-81AB-6565FFBE8BC7}" destId="{24A44149-4DD8-4999-B4BE-876490738CAB}" srcOrd="0" destOrd="1" presId="urn:microsoft.com/office/officeart/2005/8/layout/process3"/>
    <dgm:cxn modelId="{5817F0D3-2165-4044-9BB6-BCB41D1A2D84}" type="presOf" srcId="{A67F7618-D3D0-4533-A253-C6C6DD80DD04}" destId="{24A44149-4DD8-4999-B4BE-876490738CAB}" srcOrd="0" destOrd="0" presId="urn:microsoft.com/office/officeart/2005/8/layout/process3"/>
    <dgm:cxn modelId="{C77DB0DA-73C8-4E7F-A400-EE5378574D06}" srcId="{4E654878-FF8C-4FF5-AB05-345977C48E93}" destId="{BF0A919D-7300-4C01-81AB-6565FFBE8BC7}" srcOrd="1" destOrd="0" parTransId="{83C651FB-EAE2-4C79-BFA8-0ADCBCA3F587}" sibTransId="{6F076AA2-815C-48AE-A4A1-3962B152E4DF}"/>
    <dgm:cxn modelId="{94C2C0ED-6664-4DBD-8EA5-C87153820FD9}" srcId="{B842801A-141F-4A98-BFBE-E6D9E9967B30}" destId="{6F41B2D5-C4BA-4486-9795-B2D6FFA4CD3D}" srcOrd="1" destOrd="0" parTransId="{FD4E1DA1-16E7-47E8-A316-CD792D276290}" sibTransId="{6EB61B48-6C84-4C4C-B6F7-72E3B127C0F8}"/>
    <dgm:cxn modelId="{877FC9EE-4385-49ED-A459-700A663DB03F}" type="presOf" srcId="{85B8FBD2-5AF4-4C23-8DC7-DB6C32825A84}" destId="{1458D144-27D4-460A-B91D-AE43F428CBC5}" srcOrd="0" destOrd="0" presId="urn:microsoft.com/office/officeart/2005/8/layout/process3"/>
    <dgm:cxn modelId="{D71C34F8-A22B-461D-BBFC-B367E2D31454}" type="presOf" srcId="{C8585726-816A-4E8B-B9FD-E9FAC1A96FA3}" destId="{6F29215A-4044-465B-A1DD-DDD0326C084B}" srcOrd="0" destOrd="0" presId="urn:microsoft.com/office/officeart/2005/8/layout/process3"/>
    <dgm:cxn modelId="{52C787F9-4E34-4072-88E3-F401D7793221}" srcId="{D5261DF7-CA57-4C5C-85B5-1209FAE8122F}" destId="{C8585726-816A-4E8B-B9FD-E9FAC1A96FA3}" srcOrd="0" destOrd="0" parTransId="{74D71B7B-DDA1-498F-A222-3A76A987D7FF}" sibTransId="{E7093BD7-0D55-4AFF-9B06-1CD1E65D6669}"/>
    <dgm:cxn modelId="{B7BE50A7-6801-4A2F-81CF-4741816DE331}" type="presParOf" srcId="{9098EF8E-9253-4D22-A1FC-A7F6A9FDDB88}" destId="{504D5835-8A3A-4702-85CF-4F337CB07B38}" srcOrd="0" destOrd="0" presId="urn:microsoft.com/office/officeart/2005/8/layout/process3"/>
    <dgm:cxn modelId="{D9811758-B2EB-47AC-B699-0B59D1BDB00C}" type="presParOf" srcId="{504D5835-8A3A-4702-85CF-4F337CB07B38}" destId="{BE2E1E89-1890-4BDE-98E2-9FD1E8014138}" srcOrd="0" destOrd="0" presId="urn:microsoft.com/office/officeart/2005/8/layout/process3"/>
    <dgm:cxn modelId="{2D093AE0-8859-450E-A592-16DCE25467AE}" type="presParOf" srcId="{504D5835-8A3A-4702-85CF-4F337CB07B38}" destId="{DC553686-2E2F-4090-A1C6-5A6DDBFB9792}" srcOrd="1" destOrd="0" presId="urn:microsoft.com/office/officeart/2005/8/layout/process3"/>
    <dgm:cxn modelId="{A96840DE-9721-4D1F-A13D-FC613ED2CB66}" type="presParOf" srcId="{504D5835-8A3A-4702-85CF-4F337CB07B38}" destId="{6F29215A-4044-465B-A1DD-DDD0326C084B}" srcOrd="2" destOrd="0" presId="urn:microsoft.com/office/officeart/2005/8/layout/process3"/>
    <dgm:cxn modelId="{E93F6955-E2B3-43EF-8290-17931DF87838}" type="presParOf" srcId="{9098EF8E-9253-4D22-A1FC-A7F6A9FDDB88}" destId="{1458D144-27D4-460A-B91D-AE43F428CBC5}" srcOrd="1" destOrd="0" presId="urn:microsoft.com/office/officeart/2005/8/layout/process3"/>
    <dgm:cxn modelId="{53E187BA-9F3C-4296-920B-95D128111210}" type="presParOf" srcId="{1458D144-27D4-460A-B91D-AE43F428CBC5}" destId="{E1E08457-06ED-4ED7-BB2E-B2DD915957AA}" srcOrd="0" destOrd="0" presId="urn:microsoft.com/office/officeart/2005/8/layout/process3"/>
    <dgm:cxn modelId="{978271D7-42DE-4756-A626-27F6518BE544}" type="presParOf" srcId="{9098EF8E-9253-4D22-A1FC-A7F6A9FDDB88}" destId="{B4E21051-30F3-42B7-B156-CF3320DACE1C}" srcOrd="2" destOrd="0" presId="urn:microsoft.com/office/officeart/2005/8/layout/process3"/>
    <dgm:cxn modelId="{EA51924D-81B3-4C1E-B9DC-1507927BAB82}" type="presParOf" srcId="{B4E21051-30F3-42B7-B156-CF3320DACE1C}" destId="{B3E855AA-B0C3-44FE-867B-2B7B76A5AD4C}" srcOrd="0" destOrd="0" presId="urn:microsoft.com/office/officeart/2005/8/layout/process3"/>
    <dgm:cxn modelId="{63EC1CE8-BCD9-462C-9DDF-01559430D755}" type="presParOf" srcId="{B4E21051-30F3-42B7-B156-CF3320DACE1C}" destId="{A5A98828-E0EE-436A-968D-E574B5278D65}" srcOrd="1" destOrd="0" presId="urn:microsoft.com/office/officeart/2005/8/layout/process3"/>
    <dgm:cxn modelId="{BC217E4A-A4CB-4311-BF4C-CED3CDF76FBD}" type="presParOf" srcId="{B4E21051-30F3-42B7-B156-CF3320DACE1C}" destId="{26F118E4-FBDC-4DE4-991E-C2CAE7BE88A4}" srcOrd="2" destOrd="0" presId="urn:microsoft.com/office/officeart/2005/8/layout/process3"/>
    <dgm:cxn modelId="{51FE02A2-E43D-4124-9B71-0BEDDA93DC58}" type="presParOf" srcId="{9098EF8E-9253-4D22-A1FC-A7F6A9FDDB88}" destId="{0A86AA77-41E1-4A24-A77A-D3339452CB80}" srcOrd="3" destOrd="0" presId="urn:microsoft.com/office/officeart/2005/8/layout/process3"/>
    <dgm:cxn modelId="{C5F27A99-2B39-4557-BD1D-9D53BE698E46}" type="presParOf" srcId="{0A86AA77-41E1-4A24-A77A-D3339452CB80}" destId="{A6DA1AC1-346F-4B68-848A-ABDB9CD2501A}" srcOrd="0" destOrd="0" presId="urn:microsoft.com/office/officeart/2005/8/layout/process3"/>
    <dgm:cxn modelId="{B90F1836-396E-4C79-9C9D-23554CD137F6}" type="presParOf" srcId="{9098EF8E-9253-4D22-A1FC-A7F6A9FDDB88}" destId="{51206567-5F82-4BF4-B032-0542FDD91B5F}" srcOrd="4" destOrd="0" presId="urn:microsoft.com/office/officeart/2005/8/layout/process3"/>
    <dgm:cxn modelId="{7A3D7CD1-D4A0-40F0-86B6-F089C4D274B5}" type="presParOf" srcId="{51206567-5F82-4BF4-B032-0542FDD91B5F}" destId="{3D991494-1886-420C-8DB3-329C81883C02}" srcOrd="0" destOrd="0" presId="urn:microsoft.com/office/officeart/2005/8/layout/process3"/>
    <dgm:cxn modelId="{601146DD-221D-4563-B2A7-AE14925A975D}" type="presParOf" srcId="{51206567-5F82-4BF4-B032-0542FDD91B5F}" destId="{432A3DA1-C2E6-4757-B7D3-BC89F41CBEBE}" srcOrd="1" destOrd="0" presId="urn:microsoft.com/office/officeart/2005/8/layout/process3"/>
    <dgm:cxn modelId="{B42810B4-EA65-4FDB-A6D6-381581156481}" type="presParOf" srcId="{51206567-5F82-4BF4-B032-0542FDD91B5F}" destId="{24A44149-4DD8-4999-B4BE-876490738CAB}"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E396C7-AE20-499D-83C2-221C2D488D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55FC77B-CCA2-44D8-9365-77097A97BAFE}">
      <dgm:prSet phldrT="[Text]"/>
      <dgm:spPr/>
      <dgm:t>
        <a:bodyPr/>
        <a:lstStyle/>
        <a:p>
          <a:r>
            <a:rPr lang="en-US" b="1" dirty="0">
              <a:solidFill>
                <a:schemeClr val="bg1"/>
              </a:solidFill>
            </a:rPr>
            <a:t>Must meet the AHA’s mission</a:t>
          </a:r>
        </a:p>
      </dgm:t>
    </dgm:pt>
    <dgm:pt modelId="{E953BF3D-F881-4B09-94D3-8E24429A0610}" type="parTrans" cxnId="{FE37D7DF-96F3-404F-8216-29889976DD5A}">
      <dgm:prSet/>
      <dgm:spPr/>
      <dgm:t>
        <a:bodyPr/>
        <a:lstStyle/>
        <a:p>
          <a:endParaRPr lang="en-US" b="1">
            <a:solidFill>
              <a:schemeClr val="bg1"/>
            </a:solidFill>
          </a:endParaRPr>
        </a:p>
      </dgm:t>
    </dgm:pt>
    <dgm:pt modelId="{0CA5A6B9-A58D-4966-918C-C4A800EDC6DF}" type="sibTrans" cxnId="{FE37D7DF-96F3-404F-8216-29889976DD5A}">
      <dgm:prSet/>
      <dgm:spPr/>
      <dgm:t>
        <a:bodyPr/>
        <a:lstStyle/>
        <a:p>
          <a:endParaRPr lang="en-US" b="1">
            <a:solidFill>
              <a:schemeClr val="bg1"/>
            </a:solidFill>
          </a:endParaRPr>
        </a:p>
      </dgm:t>
    </dgm:pt>
    <dgm:pt modelId="{3C941B79-7238-4274-8E46-9EC3CEBBD370}">
      <dgm:prSet phldrT="[Text]"/>
      <dgm:spPr/>
      <dgm:t>
        <a:bodyPr/>
        <a:lstStyle/>
        <a:p>
          <a:r>
            <a:rPr lang="en-US" b="1" dirty="0">
              <a:solidFill>
                <a:schemeClr val="bg1"/>
              </a:solidFill>
            </a:rPr>
            <a:t>Must be financially feasible</a:t>
          </a:r>
        </a:p>
      </dgm:t>
    </dgm:pt>
    <dgm:pt modelId="{FB1260E2-8482-4EE2-935F-71EDB41BEFEA}" type="parTrans" cxnId="{928A5796-B919-4842-8350-9FEE6F547B06}">
      <dgm:prSet/>
      <dgm:spPr/>
      <dgm:t>
        <a:bodyPr/>
        <a:lstStyle/>
        <a:p>
          <a:endParaRPr lang="en-US" b="1">
            <a:solidFill>
              <a:schemeClr val="bg1"/>
            </a:solidFill>
          </a:endParaRPr>
        </a:p>
      </dgm:t>
    </dgm:pt>
    <dgm:pt modelId="{9B78E01B-8853-48A2-B1EE-CBC17BC731CD}" type="sibTrans" cxnId="{928A5796-B919-4842-8350-9FEE6F547B06}">
      <dgm:prSet/>
      <dgm:spPr/>
      <dgm:t>
        <a:bodyPr/>
        <a:lstStyle/>
        <a:p>
          <a:endParaRPr lang="en-US" b="1">
            <a:solidFill>
              <a:schemeClr val="bg1"/>
            </a:solidFill>
          </a:endParaRPr>
        </a:p>
      </dgm:t>
    </dgm:pt>
    <dgm:pt modelId="{5B321459-D377-494C-B3A5-58C62DC24CC7}">
      <dgm:prSet phldrT="[Text]"/>
      <dgm:spPr/>
      <dgm:t>
        <a:bodyPr/>
        <a:lstStyle/>
        <a:p>
          <a:r>
            <a:rPr lang="en-US" b="1" dirty="0">
              <a:solidFill>
                <a:schemeClr val="bg1"/>
              </a:solidFill>
            </a:rPr>
            <a:t>Must uphold the standards and integrity of the agency (health, safety, customer service etc.)</a:t>
          </a:r>
        </a:p>
      </dgm:t>
    </dgm:pt>
    <dgm:pt modelId="{510CA12B-152E-49C3-9C6E-A4835C380307}" type="parTrans" cxnId="{5A1D014C-4FFE-4931-B382-B4CE7D401B4B}">
      <dgm:prSet/>
      <dgm:spPr/>
      <dgm:t>
        <a:bodyPr/>
        <a:lstStyle/>
        <a:p>
          <a:endParaRPr lang="en-US" b="1">
            <a:solidFill>
              <a:schemeClr val="bg1"/>
            </a:solidFill>
          </a:endParaRPr>
        </a:p>
      </dgm:t>
    </dgm:pt>
    <dgm:pt modelId="{4F05664A-6025-44FA-BD58-2C971AE72728}" type="sibTrans" cxnId="{5A1D014C-4FFE-4931-B382-B4CE7D401B4B}">
      <dgm:prSet/>
      <dgm:spPr/>
      <dgm:t>
        <a:bodyPr/>
        <a:lstStyle/>
        <a:p>
          <a:endParaRPr lang="en-US" b="1">
            <a:solidFill>
              <a:schemeClr val="bg1"/>
            </a:solidFill>
          </a:endParaRPr>
        </a:p>
      </dgm:t>
    </dgm:pt>
    <dgm:pt modelId="{8C7983FD-2310-497A-BDDE-45D8360DC4C1}">
      <dgm:prSet phldrT="[Text]"/>
      <dgm:spPr/>
      <dgm:t>
        <a:bodyPr/>
        <a:lstStyle/>
        <a:p>
          <a:r>
            <a:rPr lang="en-US" b="1" dirty="0">
              <a:solidFill>
                <a:schemeClr val="bg1"/>
              </a:solidFill>
            </a:rPr>
            <a:t>Should be specific (who, when, what, how much etc.)</a:t>
          </a:r>
        </a:p>
      </dgm:t>
    </dgm:pt>
    <dgm:pt modelId="{C734BD08-4D94-4D26-8245-7FDA2F76BEBD}" type="parTrans" cxnId="{4798E4C2-C97B-4FBC-B525-9F5B6A6B77AE}">
      <dgm:prSet/>
      <dgm:spPr/>
      <dgm:t>
        <a:bodyPr/>
        <a:lstStyle/>
        <a:p>
          <a:endParaRPr lang="en-US" b="1">
            <a:solidFill>
              <a:schemeClr val="bg1"/>
            </a:solidFill>
          </a:endParaRPr>
        </a:p>
      </dgm:t>
    </dgm:pt>
    <dgm:pt modelId="{B961F2F0-D193-46D6-830C-213FC9B760E0}" type="sibTrans" cxnId="{4798E4C2-C97B-4FBC-B525-9F5B6A6B77AE}">
      <dgm:prSet/>
      <dgm:spPr/>
      <dgm:t>
        <a:bodyPr/>
        <a:lstStyle/>
        <a:p>
          <a:endParaRPr lang="en-US" b="1">
            <a:solidFill>
              <a:schemeClr val="bg1"/>
            </a:solidFill>
          </a:endParaRPr>
        </a:p>
      </dgm:t>
    </dgm:pt>
    <dgm:pt modelId="{BB5BE665-197E-4A7E-B220-14C04BB16303}" type="pres">
      <dgm:prSet presAssocID="{4FE396C7-AE20-499D-83C2-221C2D488DFF}" presName="diagram" presStyleCnt="0">
        <dgm:presLayoutVars>
          <dgm:dir/>
          <dgm:resizeHandles val="exact"/>
        </dgm:presLayoutVars>
      </dgm:prSet>
      <dgm:spPr/>
    </dgm:pt>
    <dgm:pt modelId="{45D784F2-41AE-4657-8688-0ECE26AAC76A}" type="pres">
      <dgm:prSet presAssocID="{B55FC77B-CCA2-44D8-9365-77097A97BAFE}" presName="node" presStyleLbl="node1" presStyleIdx="0" presStyleCnt="4" custScaleX="115115">
        <dgm:presLayoutVars>
          <dgm:bulletEnabled val="1"/>
        </dgm:presLayoutVars>
      </dgm:prSet>
      <dgm:spPr/>
    </dgm:pt>
    <dgm:pt modelId="{6F8AF916-6067-47BE-B161-301B4A7DE9C8}" type="pres">
      <dgm:prSet presAssocID="{0CA5A6B9-A58D-4966-918C-C4A800EDC6DF}" presName="sibTrans" presStyleCnt="0"/>
      <dgm:spPr/>
    </dgm:pt>
    <dgm:pt modelId="{2A1BC24E-3EA2-48C3-B517-A5EB8202E75D}" type="pres">
      <dgm:prSet presAssocID="{3C941B79-7238-4274-8E46-9EC3CEBBD370}" presName="node" presStyleLbl="node1" presStyleIdx="1" presStyleCnt="4" custScaleX="118010">
        <dgm:presLayoutVars>
          <dgm:bulletEnabled val="1"/>
        </dgm:presLayoutVars>
      </dgm:prSet>
      <dgm:spPr/>
    </dgm:pt>
    <dgm:pt modelId="{76AB0818-4D52-4FA4-B6C1-4DCA869EDC7C}" type="pres">
      <dgm:prSet presAssocID="{9B78E01B-8853-48A2-B1EE-CBC17BC731CD}" presName="sibTrans" presStyleCnt="0"/>
      <dgm:spPr/>
    </dgm:pt>
    <dgm:pt modelId="{7DDD10AD-6131-4C6E-84FE-AABF8CE9D021}" type="pres">
      <dgm:prSet presAssocID="{5B321459-D377-494C-B3A5-58C62DC24CC7}" presName="node" presStyleLbl="node1" presStyleIdx="2" presStyleCnt="4" custScaleX="113614">
        <dgm:presLayoutVars>
          <dgm:bulletEnabled val="1"/>
        </dgm:presLayoutVars>
      </dgm:prSet>
      <dgm:spPr/>
    </dgm:pt>
    <dgm:pt modelId="{D0FCCFBC-5270-46C2-B6A6-239BEB96497E}" type="pres">
      <dgm:prSet presAssocID="{4F05664A-6025-44FA-BD58-2C971AE72728}" presName="sibTrans" presStyleCnt="0"/>
      <dgm:spPr/>
    </dgm:pt>
    <dgm:pt modelId="{A41DDCAA-4675-4E0A-8E95-B53BE342A1F2}" type="pres">
      <dgm:prSet presAssocID="{8C7983FD-2310-497A-BDDE-45D8360DC4C1}" presName="node" presStyleLbl="node1" presStyleIdx="3" presStyleCnt="4" custScaleX="116579">
        <dgm:presLayoutVars>
          <dgm:bulletEnabled val="1"/>
        </dgm:presLayoutVars>
      </dgm:prSet>
      <dgm:spPr/>
    </dgm:pt>
  </dgm:ptLst>
  <dgm:cxnLst>
    <dgm:cxn modelId="{9194540A-4B49-4D4C-BC1B-456F7CF7F44C}" type="presOf" srcId="{3C941B79-7238-4274-8E46-9EC3CEBBD370}" destId="{2A1BC24E-3EA2-48C3-B517-A5EB8202E75D}" srcOrd="0" destOrd="0" presId="urn:microsoft.com/office/officeart/2005/8/layout/default"/>
    <dgm:cxn modelId="{94AD762D-7BDF-44FD-AE0F-B8C4FD596DFD}" type="presOf" srcId="{8C7983FD-2310-497A-BDDE-45D8360DC4C1}" destId="{A41DDCAA-4675-4E0A-8E95-B53BE342A1F2}" srcOrd="0" destOrd="0" presId="urn:microsoft.com/office/officeart/2005/8/layout/default"/>
    <dgm:cxn modelId="{22DD1341-3330-49DF-A0E9-657C5C68D949}" type="presOf" srcId="{5B321459-D377-494C-B3A5-58C62DC24CC7}" destId="{7DDD10AD-6131-4C6E-84FE-AABF8CE9D021}" srcOrd="0" destOrd="0" presId="urn:microsoft.com/office/officeart/2005/8/layout/default"/>
    <dgm:cxn modelId="{5A1D014C-4FFE-4931-B382-B4CE7D401B4B}" srcId="{4FE396C7-AE20-499D-83C2-221C2D488DFF}" destId="{5B321459-D377-494C-B3A5-58C62DC24CC7}" srcOrd="2" destOrd="0" parTransId="{510CA12B-152E-49C3-9C6E-A4835C380307}" sibTransId="{4F05664A-6025-44FA-BD58-2C971AE72728}"/>
    <dgm:cxn modelId="{E5896590-520D-4133-A85B-C82447DFF998}" type="presOf" srcId="{4FE396C7-AE20-499D-83C2-221C2D488DFF}" destId="{BB5BE665-197E-4A7E-B220-14C04BB16303}" srcOrd="0" destOrd="0" presId="urn:microsoft.com/office/officeart/2005/8/layout/default"/>
    <dgm:cxn modelId="{928A5796-B919-4842-8350-9FEE6F547B06}" srcId="{4FE396C7-AE20-499D-83C2-221C2D488DFF}" destId="{3C941B79-7238-4274-8E46-9EC3CEBBD370}" srcOrd="1" destOrd="0" parTransId="{FB1260E2-8482-4EE2-935F-71EDB41BEFEA}" sibTransId="{9B78E01B-8853-48A2-B1EE-CBC17BC731CD}"/>
    <dgm:cxn modelId="{4798E4C2-C97B-4FBC-B525-9F5B6A6B77AE}" srcId="{4FE396C7-AE20-499D-83C2-221C2D488DFF}" destId="{8C7983FD-2310-497A-BDDE-45D8360DC4C1}" srcOrd="3" destOrd="0" parTransId="{C734BD08-4D94-4D26-8245-7FDA2F76BEBD}" sibTransId="{B961F2F0-D193-46D6-830C-213FC9B760E0}"/>
    <dgm:cxn modelId="{217A41D1-0F98-4D39-A770-BB9EAE696F52}" type="presOf" srcId="{B55FC77B-CCA2-44D8-9365-77097A97BAFE}" destId="{45D784F2-41AE-4657-8688-0ECE26AAC76A}" srcOrd="0" destOrd="0" presId="urn:microsoft.com/office/officeart/2005/8/layout/default"/>
    <dgm:cxn modelId="{FE37D7DF-96F3-404F-8216-29889976DD5A}" srcId="{4FE396C7-AE20-499D-83C2-221C2D488DFF}" destId="{B55FC77B-CCA2-44D8-9365-77097A97BAFE}" srcOrd="0" destOrd="0" parTransId="{E953BF3D-F881-4B09-94D3-8E24429A0610}" sibTransId="{0CA5A6B9-A58D-4966-918C-C4A800EDC6DF}"/>
    <dgm:cxn modelId="{F799D1D7-BED1-4279-9272-0B05F359F25A}" type="presParOf" srcId="{BB5BE665-197E-4A7E-B220-14C04BB16303}" destId="{45D784F2-41AE-4657-8688-0ECE26AAC76A}" srcOrd="0" destOrd="0" presId="urn:microsoft.com/office/officeart/2005/8/layout/default"/>
    <dgm:cxn modelId="{D1FBD5BC-BD28-47BE-976C-40CCDDFB6B0B}" type="presParOf" srcId="{BB5BE665-197E-4A7E-B220-14C04BB16303}" destId="{6F8AF916-6067-47BE-B161-301B4A7DE9C8}" srcOrd="1" destOrd="0" presId="urn:microsoft.com/office/officeart/2005/8/layout/default"/>
    <dgm:cxn modelId="{1DC1F0C8-04CF-4514-945E-47F2E412C302}" type="presParOf" srcId="{BB5BE665-197E-4A7E-B220-14C04BB16303}" destId="{2A1BC24E-3EA2-48C3-B517-A5EB8202E75D}" srcOrd="2" destOrd="0" presId="urn:microsoft.com/office/officeart/2005/8/layout/default"/>
    <dgm:cxn modelId="{FD94B2F7-EEDD-440A-A6D2-5B38AEA7DF81}" type="presParOf" srcId="{BB5BE665-197E-4A7E-B220-14C04BB16303}" destId="{76AB0818-4D52-4FA4-B6C1-4DCA869EDC7C}" srcOrd="3" destOrd="0" presId="urn:microsoft.com/office/officeart/2005/8/layout/default"/>
    <dgm:cxn modelId="{0E716F3C-F3D9-464C-822F-FBDC4ABA4F15}" type="presParOf" srcId="{BB5BE665-197E-4A7E-B220-14C04BB16303}" destId="{7DDD10AD-6131-4C6E-84FE-AABF8CE9D021}" srcOrd="4" destOrd="0" presId="urn:microsoft.com/office/officeart/2005/8/layout/default"/>
    <dgm:cxn modelId="{E6865963-C1EC-46FB-A21F-229B8F4DA1D9}" type="presParOf" srcId="{BB5BE665-197E-4A7E-B220-14C04BB16303}" destId="{D0FCCFBC-5270-46C2-B6A6-239BEB96497E}" srcOrd="5" destOrd="0" presId="urn:microsoft.com/office/officeart/2005/8/layout/default"/>
    <dgm:cxn modelId="{509F5224-6251-4AF3-9390-3BCAA9836030}" type="presParOf" srcId="{BB5BE665-197E-4A7E-B220-14C04BB16303}" destId="{A41DDCAA-4675-4E0A-8E95-B53BE342A1F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5DA5AD-A062-4A3E-B034-55F94CA97E95}">
      <dgm:prSet phldrT="[Text]" custT="1"/>
      <dgm:spPr/>
      <dgm:t>
        <a:bodyPr/>
        <a:lstStyle/>
        <a:p>
          <a:pPr algn="ctr"/>
          <a:r>
            <a:rPr lang="en-US" sz="2800" b="1" dirty="0"/>
            <a:t>Ensure financial preparedness for future challenges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endParaRPr lang="en-US" sz="2000" dirty="0">
            <a:solidFill>
              <a:schemeClr val="bg1"/>
            </a:solidFill>
          </a:endParaRP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X="100000" custScaleY="44245" custLinFactNeighborX="0" custLinFactNeighborY="-91135">
        <dgm:presLayoutVars>
          <dgm:chMax val="0"/>
          <dgm:bulletEnabled val="1"/>
        </dgm:presLayoutVars>
      </dgm:prSet>
      <dgm:spPr/>
    </dgm:pt>
    <dgm:pt modelId="{D37C5555-62DC-479B-B7B7-705AB9E7803B}" type="pres">
      <dgm:prSet presAssocID="{645DA5AD-A062-4A3E-B034-55F94CA97E95}" presName="childText" presStyleLbl="revTx" presStyleIdx="0" presStyleCnt="1" custScaleY="77148">
        <dgm:presLayoutVars>
          <dgm:bulletEnabled val="1"/>
        </dgm:presLayoutVars>
      </dgm:prSet>
      <dgm:spPr/>
    </dgm:pt>
  </dgm:ptLst>
  <dgm:cxnLst>
    <dgm:cxn modelId="{04972E11-87AF-4ABA-9E2A-91435FEC645E}" srcId="{6E84DEFB-AD99-4699-A5DA-8D331F384ABF}" destId="{645DA5AD-A062-4A3E-B034-55F94CA97E95}" srcOrd="0" destOrd="0" parTransId="{28283E2F-0936-4508-9EEB-E7AB49E7CB5D}" sibTransId="{5C2C6F5A-1FB3-47D4-8734-8F282C81AF3B}"/>
    <dgm:cxn modelId="{AB46D42A-5772-4B23-BA94-310E3F76889F}" type="presOf" srcId="{544534BE-1679-4284-82A1-E31F6FF4AE6F}" destId="{D37C5555-62DC-479B-B7B7-705AB9E7803B}" srcOrd="0" destOrd="0"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98803797-A9FF-4FE9-BAB0-C4BFDE14CF03}" type="presOf" srcId="{6E84DEFB-AD99-4699-A5DA-8D331F384ABF}" destId="{50B3C5B0-6B6C-451F-941B-2C52D8F73859}" srcOrd="0" destOrd="0" presId="urn:microsoft.com/office/officeart/2005/8/layout/vList2"/>
    <dgm:cxn modelId="{CD48FCC3-8471-4BC6-BBD3-0AF6B8229E5B}" type="presOf" srcId="{645DA5AD-A062-4A3E-B034-55F94CA97E95}" destId="{87E7BCC4-CB78-4EFF-B0E6-48B75CDE1E20}" srcOrd="0" destOrd="0"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5DA5AD-A062-4A3E-B034-55F94CA97E95}">
      <dgm:prSet phldrT="[Text]" custT="1"/>
      <dgm:spPr/>
      <dgm:t>
        <a:bodyPr/>
        <a:lstStyle/>
        <a:p>
          <a:pPr algn="ctr"/>
          <a:r>
            <a:rPr lang="en-US" sz="2800" b="1" dirty="0"/>
            <a:t>Ensure financial preparedness for future challenges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endParaRPr lang="en-US" sz="2000" dirty="0">
            <a:solidFill>
              <a:schemeClr val="bg1"/>
            </a:solidFill>
          </a:endParaRP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X="100000" custScaleY="44245" custLinFactNeighborX="0" custLinFactNeighborY="-91135">
        <dgm:presLayoutVars>
          <dgm:chMax val="0"/>
          <dgm:bulletEnabled val="1"/>
        </dgm:presLayoutVars>
      </dgm:prSet>
      <dgm:spPr/>
    </dgm:pt>
    <dgm:pt modelId="{D37C5555-62DC-479B-B7B7-705AB9E7803B}" type="pres">
      <dgm:prSet presAssocID="{645DA5AD-A062-4A3E-B034-55F94CA97E95}" presName="childText" presStyleLbl="revTx" presStyleIdx="0" presStyleCnt="1" custScaleY="77148">
        <dgm:presLayoutVars>
          <dgm:bulletEnabled val="1"/>
        </dgm:presLayoutVars>
      </dgm:prSet>
      <dgm:spPr/>
    </dgm:pt>
  </dgm:ptLst>
  <dgm:cxnLst>
    <dgm:cxn modelId="{04972E11-87AF-4ABA-9E2A-91435FEC645E}" srcId="{6E84DEFB-AD99-4699-A5DA-8D331F384ABF}" destId="{645DA5AD-A062-4A3E-B034-55F94CA97E95}" srcOrd="0" destOrd="0" parTransId="{28283E2F-0936-4508-9EEB-E7AB49E7CB5D}" sibTransId="{5C2C6F5A-1FB3-47D4-8734-8F282C81AF3B}"/>
    <dgm:cxn modelId="{AB46D42A-5772-4B23-BA94-310E3F76889F}" type="presOf" srcId="{544534BE-1679-4284-82A1-E31F6FF4AE6F}" destId="{D37C5555-62DC-479B-B7B7-705AB9E7803B}" srcOrd="0" destOrd="0"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98803797-A9FF-4FE9-BAB0-C4BFDE14CF03}" type="presOf" srcId="{6E84DEFB-AD99-4699-A5DA-8D331F384ABF}" destId="{50B3C5B0-6B6C-451F-941B-2C52D8F73859}" srcOrd="0" destOrd="0" presId="urn:microsoft.com/office/officeart/2005/8/layout/vList2"/>
    <dgm:cxn modelId="{CD48FCC3-8471-4BC6-BBD3-0AF6B8229E5B}" type="presOf" srcId="{645DA5AD-A062-4A3E-B034-55F94CA97E95}" destId="{87E7BCC4-CB78-4EFF-B0E6-48B75CDE1E20}" srcOrd="0" destOrd="0"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5DA5AD-A062-4A3E-B034-55F94CA97E95}">
      <dgm:prSet phldrT="[Text]" custT="1"/>
      <dgm:spPr/>
      <dgm:t>
        <a:bodyPr/>
        <a:lstStyle/>
        <a:p>
          <a:pPr algn="ctr"/>
          <a:r>
            <a:rPr lang="en-US" sz="2800" b="1" dirty="0"/>
            <a:t>Ensure financial preparedness for future challenges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endParaRPr lang="en-US" sz="2000" dirty="0">
            <a:solidFill>
              <a:schemeClr val="bg1"/>
            </a:solidFill>
          </a:endParaRP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X="100000" custScaleY="44245" custLinFactNeighborX="0" custLinFactNeighborY="-91135">
        <dgm:presLayoutVars>
          <dgm:chMax val="0"/>
          <dgm:bulletEnabled val="1"/>
        </dgm:presLayoutVars>
      </dgm:prSet>
      <dgm:spPr/>
    </dgm:pt>
    <dgm:pt modelId="{D37C5555-62DC-479B-B7B7-705AB9E7803B}" type="pres">
      <dgm:prSet presAssocID="{645DA5AD-A062-4A3E-B034-55F94CA97E95}" presName="childText" presStyleLbl="revTx" presStyleIdx="0" presStyleCnt="1" custScaleY="77148">
        <dgm:presLayoutVars>
          <dgm:bulletEnabled val="1"/>
        </dgm:presLayoutVars>
      </dgm:prSet>
      <dgm:spPr/>
    </dgm:pt>
  </dgm:ptLst>
  <dgm:cxnLst>
    <dgm:cxn modelId="{04972E11-87AF-4ABA-9E2A-91435FEC645E}" srcId="{6E84DEFB-AD99-4699-A5DA-8D331F384ABF}" destId="{645DA5AD-A062-4A3E-B034-55F94CA97E95}" srcOrd="0" destOrd="0" parTransId="{28283E2F-0936-4508-9EEB-E7AB49E7CB5D}" sibTransId="{5C2C6F5A-1FB3-47D4-8734-8F282C81AF3B}"/>
    <dgm:cxn modelId="{AB46D42A-5772-4B23-BA94-310E3F76889F}" type="presOf" srcId="{544534BE-1679-4284-82A1-E31F6FF4AE6F}" destId="{D37C5555-62DC-479B-B7B7-705AB9E7803B}" srcOrd="0" destOrd="0"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98803797-A9FF-4FE9-BAB0-C4BFDE14CF03}" type="presOf" srcId="{6E84DEFB-AD99-4699-A5DA-8D331F384ABF}" destId="{50B3C5B0-6B6C-451F-941B-2C52D8F73859}" srcOrd="0" destOrd="0" presId="urn:microsoft.com/office/officeart/2005/8/layout/vList2"/>
    <dgm:cxn modelId="{CD48FCC3-8471-4BC6-BBD3-0AF6B8229E5B}" type="presOf" srcId="{645DA5AD-A062-4A3E-B034-55F94CA97E95}" destId="{87E7BCC4-CB78-4EFF-B0E6-48B75CDE1E20}" srcOrd="0" destOrd="0"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FE396C7-AE20-499D-83C2-221C2D488D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55FC77B-CCA2-44D8-9365-77097A97BAFE}">
      <dgm:prSet phldrT="[Text]"/>
      <dgm:spPr/>
      <dgm:t>
        <a:bodyPr/>
        <a:lstStyle/>
        <a:p>
          <a:r>
            <a:rPr lang="en-US" b="1" dirty="0">
              <a:solidFill>
                <a:schemeClr val="bg1"/>
              </a:solidFill>
            </a:rPr>
            <a:t>Must meet the AHA’s mission</a:t>
          </a:r>
        </a:p>
      </dgm:t>
    </dgm:pt>
    <dgm:pt modelId="{E953BF3D-F881-4B09-94D3-8E24429A0610}" type="parTrans" cxnId="{FE37D7DF-96F3-404F-8216-29889976DD5A}">
      <dgm:prSet/>
      <dgm:spPr/>
      <dgm:t>
        <a:bodyPr/>
        <a:lstStyle/>
        <a:p>
          <a:endParaRPr lang="en-US" b="1">
            <a:solidFill>
              <a:schemeClr val="bg1"/>
            </a:solidFill>
          </a:endParaRPr>
        </a:p>
      </dgm:t>
    </dgm:pt>
    <dgm:pt modelId="{0CA5A6B9-A58D-4966-918C-C4A800EDC6DF}" type="sibTrans" cxnId="{FE37D7DF-96F3-404F-8216-29889976DD5A}">
      <dgm:prSet/>
      <dgm:spPr/>
      <dgm:t>
        <a:bodyPr/>
        <a:lstStyle/>
        <a:p>
          <a:endParaRPr lang="en-US" b="1">
            <a:solidFill>
              <a:schemeClr val="bg1"/>
            </a:solidFill>
          </a:endParaRPr>
        </a:p>
      </dgm:t>
    </dgm:pt>
    <dgm:pt modelId="{3C941B79-7238-4274-8E46-9EC3CEBBD370}">
      <dgm:prSet phldrT="[Text]"/>
      <dgm:spPr/>
      <dgm:t>
        <a:bodyPr/>
        <a:lstStyle/>
        <a:p>
          <a:r>
            <a:rPr lang="en-US" b="1" dirty="0">
              <a:solidFill>
                <a:schemeClr val="bg1"/>
              </a:solidFill>
            </a:rPr>
            <a:t>Must be financially feasible</a:t>
          </a:r>
        </a:p>
      </dgm:t>
    </dgm:pt>
    <dgm:pt modelId="{FB1260E2-8482-4EE2-935F-71EDB41BEFEA}" type="parTrans" cxnId="{928A5796-B919-4842-8350-9FEE6F547B06}">
      <dgm:prSet/>
      <dgm:spPr/>
      <dgm:t>
        <a:bodyPr/>
        <a:lstStyle/>
        <a:p>
          <a:endParaRPr lang="en-US" b="1">
            <a:solidFill>
              <a:schemeClr val="bg1"/>
            </a:solidFill>
          </a:endParaRPr>
        </a:p>
      </dgm:t>
    </dgm:pt>
    <dgm:pt modelId="{9B78E01B-8853-48A2-B1EE-CBC17BC731CD}" type="sibTrans" cxnId="{928A5796-B919-4842-8350-9FEE6F547B06}">
      <dgm:prSet/>
      <dgm:spPr/>
      <dgm:t>
        <a:bodyPr/>
        <a:lstStyle/>
        <a:p>
          <a:endParaRPr lang="en-US" b="1">
            <a:solidFill>
              <a:schemeClr val="bg1"/>
            </a:solidFill>
          </a:endParaRPr>
        </a:p>
      </dgm:t>
    </dgm:pt>
    <dgm:pt modelId="{5B321459-D377-494C-B3A5-58C62DC24CC7}">
      <dgm:prSet phldrT="[Text]"/>
      <dgm:spPr/>
      <dgm:t>
        <a:bodyPr/>
        <a:lstStyle/>
        <a:p>
          <a:r>
            <a:rPr lang="en-US" b="1" dirty="0">
              <a:solidFill>
                <a:schemeClr val="bg1"/>
              </a:solidFill>
            </a:rPr>
            <a:t>Must uphold the standards and integrity of the agency (health, safety, customer service etc.)</a:t>
          </a:r>
        </a:p>
      </dgm:t>
    </dgm:pt>
    <dgm:pt modelId="{510CA12B-152E-49C3-9C6E-A4835C380307}" type="parTrans" cxnId="{5A1D014C-4FFE-4931-B382-B4CE7D401B4B}">
      <dgm:prSet/>
      <dgm:spPr/>
      <dgm:t>
        <a:bodyPr/>
        <a:lstStyle/>
        <a:p>
          <a:endParaRPr lang="en-US" b="1">
            <a:solidFill>
              <a:schemeClr val="bg1"/>
            </a:solidFill>
          </a:endParaRPr>
        </a:p>
      </dgm:t>
    </dgm:pt>
    <dgm:pt modelId="{4F05664A-6025-44FA-BD58-2C971AE72728}" type="sibTrans" cxnId="{5A1D014C-4FFE-4931-B382-B4CE7D401B4B}">
      <dgm:prSet/>
      <dgm:spPr/>
      <dgm:t>
        <a:bodyPr/>
        <a:lstStyle/>
        <a:p>
          <a:endParaRPr lang="en-US" b="1">
            <a:solidFill>
              <a:schemeClr val="bg1"/>
            </a:solidFill>
          </a:endParaRPr>
        </a:p>
      </dgm:t>
    </dgm:pt>
    <dgm:pt modelId="{8C7983FD-2310-497A-BDDE-45D8360DC4C1}">
      <dgm:prSet phldrT="[Text]"/>
      <dgm:spPr/>
      <dgm:t>
        <a:bodyPr/>
        <a:lstStyle/>
        <a:p>
          <a:r>
            <a:rPr lang="en-US" b="1" dirty="0">
              <a:solidFill>
                <a:schemeClr val="bg1"/>
              </a:solidFill>
            </a:rPr>
            <a:t>Should be specific (who, when, what, how much etc.)</a:t>
          </a:r>
        </a:p>
      </dgm:t>
    </dgm:pt>
    <dgm:pt modelId="{C734BD08-4D94-4D26-8245-7FDA2F76BEBD}" type="parTrans" cxnId="{4798E4C2-C97B-4FBC-B525-9F5B6A6B77AE}">
      <dgm:prSet/>
      <dgm:spPr/>
      <dgm:t>
        <a:bodyPr/>
        <a:lstStyle/>
        <a:p>
          <a:endParaRPr lang="en-US" b="1">
            <a:solidFill>
              <a:schemeClr val="bg1"/>
            </a:solidFill>
          </a:endParaRPr>
        </a:p>
      </dgm:t>
    </dgm:pt>
    <dgm:pt modelId="{B961F2F0-D193-46D6-830C-213FC9B760E0}" type="sibTrans" cxnId="{4798E4C2-C97B-4FBC-B525-9F5B6A6B77AE}">
      <dgm:prSet/>
      <dgm:spPr/>
      <dgm:t>
        <a:bodyPr/>
        <a:lstStyle/>
        <a:p>
          <a:endParaRPr lang="en-US" b="1">
            <a:solidFill>
              <a:schemeClr val="bg1"/>
            </a:solidFill>
          </a:endParaRPr>
        </a:p>
      </dgm:t>
    </dgm:pt>
    <dgm:pt modelId="{BB5BE665-197E-4A7E-B220-14C04BB16303}" type="pres">
      <dgm:prSet presAssocID="{4FE396C7-AE20-499D-83C2-221C2D488DFF}" presName="diagram" presStyleCnt="0">
        <dgm:presLayoutVars>
          <dgm:dir/>
          <dgm:resizeHandles val="exact"/>
        </dgm:presLayoutVars>
      </dgm:prSet>
      <dgm:spPr/>
    </dgm:pt>
    <dgm:pt modelId="{45D784F2-41AE-4657-8688-0ECE26AAC76A}" type="pres">
      <dgm:prSet presAssocID="{B55FC77B-CCA2-44D8-9365-77097A97BAFE}" presName="node" presStyleLbl="node1" presStyleIdx="0" presStyleCnt="4" custScaleX="115115">
        <dgm:presLayoutVars>
          <dgm:bulletEnabled val="1"/>
        </dgm:presLayoutVars>
      </dgm:prSet>
      <dgm:spPr/>
    </dgm:pt>
    <dgm:pt modelId="{6F8AF916-6067-47BE-B161-301B4A7DE9C8}" type="pres">
      <dgm:prSet presAssocID="{0CA5A6B9-A58D-4966-918C-C4A800EDC6DF}" presName="sibTrans" presStyleCnt="0"/>
      <dgm:spPr/>
    </dgm:pt>
    <dgm:pt modelId="{2A1BC24E-3EA2-48C3-B517-A5EB8202E75D}" type="pres">
      <dgm:prSet presAssocID="{3C941B79-7238-4274-8E46-9EC3CEBBD370}" presName="node" presStyleLbl="node1" presStyleIdx="1" presStyleCnt="4" custScaleX="118010">
        <dgm:presLayoutVars>
          <dgm:bulletEnabled val="1"/>
        </dgm:presLayoutVars>
      </dgm:prSet>
      <dgm:spPr/>
    </dgm:pt>
    <dgm:pt modelId="{76AB0818-4D52-4FA4-B6C1-4DCA869EDC7C}" type="pres">
      <dgm:prSet presAssocID="{9B78E01B-8853-48A2-B1EE-CBC17BC731CD}" presName="sibTrans" presStyleCnt="0"/>
      <dgm:spPr/>
    </dgm:pt>
    <dgm:pt modelId="{7DDD10AD-6131-4C6E-84FE-AABF8CE9D021}" type="pres">
      <dgm:prSet presAssocID="{5B321459-D377-494C-B3A5-58C62DC24CC7}" presName="node" presStyleLbl="node1" presStyleIdx="2" presStyleCnt="4" custScaleX="113614">
        <dgm:presLayoutVars>
          <dgm:bulletEnabled val="1"/>
        </dgm:presLayoutVars>
      </dgm:prSet>
      <dgm:spPr/>
    </dgm:pt>
    <dgm:pt modelId="{D0FCCFBC-5270-46C2-B6A6-239BEB96497E}" type="pres">
      <dgm:prSet presAssocID="{4F05664A-6025-44FA-BD58-2C971AE72728}" presName="sibTrans" presStyleCnt="0"/>
      <dgm:spPr/>
    </dgm:pt>
    <dgm:pt modelId="{A41DDCAA-4675-4E0A-8E95-B53BE342A1F2}" type="pres">
      <dgm:prSet presAssocID="{8C7983FD-2310-497A-BDDE-45D8360DC4C1}" presName="node" presStyleLbl="node1" presStyleIdx="3" presStyleCnt="4" custScaleX="116579">
        <dgm:presLayoutVars>
          <dgm:bulletEnabled val="1"/>
        </dgm:presLayoutVars>
      </dgm:prSet>
      <dgm:spPr/>
    </dgm:pt>
  </dgm:ptLst>
  <dgm:cxnLst>
    <dgm:cxn modelId="{9194540A-4B49-4D4C-BC1B-456F7CF7F44C}" type="presOf" srcId="{3C941B79-7238-4274-8E46-9EC3CEBBD370}" destId="{2A1BC24E-3EA2-48C3-B517-A5EB8202E75D}" srcOrd="0" destOrd="0" presId="urn:microsoft.com/office/officeart/2005/8/layout/default"/>
    <dgm:cxn modelId="{94AD762D-7BDF-44FD-AE0F-B8C4FD596DFD}" type="presOf" srcId="{8C7983FD-2310-497A-BDDE-45D8360DC4C1}" destId="{A41DDCAA-4675-4E0A-8E95-B53BE342A1F2}" srcOrd="0" destOrd="0" presId="urn:microsoft.com/office/officeart/2005/8/layout/default"/>
    <dgm:cxn modelId="{22DD1341-3330-49DF-A0E9-657C5C68D949}" type="presOf" srcId="{5B321459-D377-494C-B3A5-58C62DC24CC7}" destId="{7DDD10AD-6131-4C6E-84FE-AABF8CE9D021}" srcOrd="0" destOrd="0" presId="urn:microsoft.com/office/officeart/2005/8/layout/default"/>
    <dgm:cxn modelId="{5A1D014C-4FFE-4931-B382-B4CE7D401B4B}" srcId="{4FE396C7-AE20-499D-83C2-221C2D488DFF}" destId="{5B321459-D377-494C-B3A5-58C62DC24CC7}" srcOrd="2" destOrd="0" parTransId="{510CA12B-152E-49C3-9C6E-A4835C380307}" sibTransId="{4F05664A-6025-44FA-BD58-2C971AE72728}"/>
    <dgm:cxn modelId="{E5896590-520D-4133-A85B-C82447DFF998}" type="presOf" srcId="{4FE396C7-AE20-499D-83C2-221C2D488DFF}" destId="{BB5BE665-197E-4A7E-B220-14C04BB16303}" srcOrd="0" destOrd="0" presId="urn:microsoft.com/office/officeart/2005/8/layout/default"/>
    <dgm:cxn modelId="{928A5796-B919-4842-8350-9FEE6F547B06}" srcId="{4FE396C7-AE20-499D-83C2-221C2D488DFF}" destId="{3C941B79-7238-4274-8E46-9EC3CEBBD370}" srcOrd="1" destOrd="0" parTransId="{FB1260E2-8482-4EE2-935F-71EDB41BEFEA}" sibTransId="{9B78E01B-8853-48A2-B1EE-CBC17BC731CD}"/>
    <dgm:cxn modelId="{4798E4C2-C97B-4FBC-B525-9F5B6A6B77AE}" srcId="{4FE396C7-AE20-499D-83C2-221C2D488DFF}" destId="{8C7983FD-2310-497A-BDDE-45D8360DC4C1}" srcOrd="3" destOrd="0" parTransId="{C734BD08-4D94-4D26-8245-7FDA2F76BEBD}" sibTransId="{B961F2F0-D193-46D6-830C-213FC9B760E0}"/>
    <dgm:cxn modelId="{217A41D1-0F98-4D39-A770-BB9EAE696F52}" type="presOf" srcId="{B55FC77B-CCA2-44D8-9365-77097A97BAFE}" destId="{45D784F2-41AE-4657-8688-0ECE26AAC76A}" srcOrd="0" destOrd="0" presId="urn:microsoft.com/office/officeart/2005/8/layout/default"/>
    <dgm:cxn modelId="{FE37D7DF-96F3-404F-8216-29889976DD5A}" srcId="{4FE396C7-AE20-499D-83C2-221C2D488DFF}" destId="{B55FC77B-CCA2-44D8-9365-77097A97BAFE}" srcOrd="0" destOrd="0" parTransId="{E953BF3D-F881-4B09-94D3-8E24429A0610}" sibTransId="{0CA5A6B9-A58D-4966-918C-C4A800EDC6DF}"/>
    <dgm:cxn modelId="{F799D1D7-BED1-4279-9272-0B05F359F25A}" type="presParOf" srcId="{BB5BE665-197E-4A7E-B220-14C04BB16303}" destId="{45D784F2-41AE-4657-8688-0ECE26AAC76A}" srcOrd="0" destOrd="0" presId="urn:microsoft.com/office/officeart/2005/8/layout/default"/>
    <dgm:cxn modelId="{D1FBD5BC-BD28-47BE-976C-40CCDDFB6B0B}" type="presParOf" srcId="{BB5BE665-197E-4A7E-B220-14C04BB16303}" destId="{6F8AF916-6067-47BE-B161-301B4A7DE9C8}" srcOrd="1" destOrd="0" presId="urn:microsoft.com/office/officeart/2005/8/layout/default"/>
    <dgm:cxn modelId="{1DC1F0C8-04CF-4514-945E-47F2E412C302}" type="presParOf" srcId="{BB5BE665-197E-4A7E-B220-14C04BB16303}" destId="{2A1BC24E-3EA2-48C3-B517-A5EB8202E75D}" srcOrd="2" destOrd="0" presId="urn:microsoft.com/office/officeart/2005/8/layout/default"/>
    <dgm:cxn modelId="{FD94B2F7-EEDD-440A-A6D2-5B38AEA7DF81}" type="presParOf" srcId="{BB5BE665-197E-4A7E-B220-14C04BB16303}" destId="{76AB0818-4D52-4FA4-B6C1-4DCA869EDC7C}" srcOrd="3" destOrd="0" presId="urn:microsoft.com/office/officeart/2005/8/layout/default"/>
    <dgm:cxn modelId="{0E716F3C-F3D9-464C-822F-FBDC4ABA4F15}" type="presParOf" srcId="{BB5BE665-197E-4A7E-B220-14C04BB16303}" destId="{7DDD10AD-6131-4C6E-84FE-AABF8CE9D021}" srcOrd="4" destOrd="0" presId="urn:microsoft.com/office/officeart/2005/8/layout/default"/>
    <dgm:cxn modelId="{E6865963-C1EC-46FB-A21F-229B8F4DA1D9}" type="presParOf" srcId="{BB5BE665-197E-4A7E-B220-14C04BB16303}" destId="{D0FCCFBC-5270-46C2-B6A6-239BEB96497E}" srcOrd="5" destOrd="0" presId="urn:microsoft.com/office/officeart/2005/8/layout/default"/>
    <dgm:cxn modelId="{509F5224-6251-4AF3-9390-3BCAA9836030}" type="presParOf" srcId="{BB5BE665-197E-4A7E-B220-14C04BB16303}" destId="{A41DDCAA-4675-4E0A-8E95-B53BE342A1F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6_3" csCatId="accent6" phldr="1"/>
      <dgm:spPr/>
      <dgm:t>
        <a:bodyPr/>
        <a:lstStyle/>
        <a:p>
          <a:endParaRPr lang="en-US"/>
        </a:p>
      </dgm:t>
    </dgm:pt>
    <dgm:pt modelId="{645DA5AD-A062-4A3E-B034-55F94CA97E95}">
      <dgm:prSet phldrT="[Text]" custT="1"/>
      <dgm:spPr/>
      <dgm:t>
        <a:bodyPr/>
        <a:lstStyle/>
        <a:p>
          <a:pPr algn="ctr"/>
          <a:r>
            <a:rPr lang="en-US" sz="2800" b="1" dirty="0"/>
            <a:t>Maintain and improve data integrity and collection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pPr>
            <a:buFont typeface="+mj-lt"/>
            <a:buAutoNum type="arabicPeriod"/>
          </a:pPr>
          <a:r>
            <a:rPr lang="en-US" sz="2000" b="1" dirty="0">
              <a:solidFill>
                <a:schemeClr val="bg1"/>
              </a:solidFill>
            </a:rPr>
            <a:t> </a:t>
          </a:r>
          <a:r>
            <a:rPr lang="en-US" sz="2400" b="1" dirty="0">
              <a:solidFill>
                <a:schemeClr val="bg1"/>
              </a:solidFill>
            </a:rPr>
            <a:t>Review information technology systems and their security.</a:t>
          </a: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97E0D214-4627-4E3B-988E-D47C6B5F83B0}">
      <dgm:prSet custT="1"/>
      <dgm:spPr/>
      <dgm:t>
        <a:bodyPr/>
        <a:lstStyle/>
        <a:p>
          <a:endParaRPr lang="en-US" sz="2000" dirty="0">
            <a:solidFill>
              <a:schemeClr val="bg1"/>
            </a:solidFill>
          </a:endParaRPr>
        </a:p>
      </dgm:t>
    </dgm:pt>
    <dgm:pt modelId="{9CFE16A7-5279-4711-B530-FF6D2A87AFAC}" type="parTrans" cxnId="{7C288711-6CEC-4459-BD58-F86077307DA1}">
      <dgm:prSet/>
      <dgm:spPr/>
      <dgm:t>
        <a:bodyPr/>
        <a:lstStyle/>
        <a:p>
          <a:endParaRPr lang="en-US"/>
        </a:p>
      </dgm:t>
    </dgm:pt>
    <dgm:pt modelId="{1C61BF11-401A-46AD-9031-D68F2CDF956B}" type="sibTrans" cxnId="{7C288711-6CEC-4459-BD58-F86077307DA1}">
      <dgm:prSet/>
      <dgm:spPr/>
      <dgm:t>
        <a:bodyPr/>
        <a:lstStyle/>
        <a:p>
          <a:endParaRPr lang="en-US"/>
        </a:p>
      </dgm:t>
    </dgm:pt>
    <dgm:pt modelId="{39819A2C-C0D3-471E-A1B8-92DAF7BAEC5D}">
      <dgm:prSet custT="1"/>
      <dgm:spPr/>
      <dgm:t>
        <a:bodyPr/>
        <a:lstStyle/>
        <a:p>
          <a:endParaRPr lang="en-US" sz="2400" dirty="0">
            <a:solidFill>
              <a:schemeClr val="bg1"/>
            </a:solidFill>
          </a:endParaRPr>
        </a:p>
      </dgm:t>
    </dgm:pt>
    <dgm:pt modelId="{921DC5A6-61FD-40FB-8BCF-81A034261569}" type="parTrans" cxnId="{38DDBA7C-4285-4EC4-B6D7-5EFE165A1795}">
      <dgm:prSet/>
      <dgm:spPr/>
      <dgm:t>
        <a:bodyPr/>
        <a:lstStyle/>
        <a:p>
          <a:endParaRPr lang="en-US"/>
        </a:p>
      </dgm:t>
    </dgm:pt>
    <dgm:pt modelId="{62078498-75F7-448F-B36A-2F311DEB0515}" type="sibTrans" cxnId="{38DDBA7C-4285-4EC4-B6D7-5EFE165A1795}">
      <dgm:prSet/>
      <dgm:spPr/>
      <dgm:t>
        <a:bodyPr/>
        <a:lstStyle/>
        <a:p>
          <a:endParaRPr lang="en-US"/>
        </a:p>
      </dgm:t>
    </dgm:pt>
    <dgm:pt modelId="{F124D764-0E4A-4AD6-B387-094AD552B796}">
      <dgm:prSet phldrT="[Text]" custT="1"/>
      <dgm:spPr/>
      <dgm:t>
        <a:bodyPr/>
        <a:lstStyle/>
        <a:p>
          <a:pPr>
            <a:buFont typeface="Arial" panose="020B0604020202020204" pitchFamily="34" charset="0"/>
            <a:buChar char="•"/>
          </a:pPr>
          <a:r>
            <a:rPr lang="en-US" sz="2400" dirty="0">
              <a:solidFill>
                <a:schemeClr val="bg1"/>
              </a:solidFill>
            </a:rPr>
            <a:t>AHA has an IT Governance Committee which reviews IT-related projects to ensure it will be a secure process and implementation will be seamless.</a:t>
          </a:r>
        </a:p>
      </dgm:t>
    </dgm:pt>
    <dgm:pt modelId="{2C88ABC1-A601-4EED-B97E-3AA16A6AAE99}" type="parTrans" cxnId="{A7C453CC-1BC5-483E-98F1-AD4F2A945E4B}">
      <dgm:prSet/>
      <dgm:spPr/>
      <dgm:t>
        <a:bodyPr/>
        <a:lstStyle/>
        <a:p>
          <a:endParaRPr lang="en-US"/>
        </a:p>
      </dgm:t>
    </dgm:pt>
    <dgm:pt modelId="{EA7FB3FD-AB90-4424-9CAE-9E910F1D77E8}" type="sibTrans" cxnId="{A7C453CC-1BC5-483E-98F1-AD4F2A945E4B}">
      <dgm:prSet/>
      <dgm:spPr/>
      <dgm:t>
        <a:bodyPr/>
        <a:lstStyle/>
        <a:p>
          <a:endParaRPr lang="en-US"/>
        </a:p>
      </dgm:t>
    </dgm:pt>
    <dgm:pt modelId="{BC7CB70B-221D-44AB-877D-EDC48E2D1E59}">
      <dgm:prSet phldrT="[Text]" custT="1"/>
      <dgm:spPr/>
      <dgm:t>
        <a:bodyPr/>
        <a:lstStyle/>
        <a:p>
          <a:pPr>
            <a:buFont typeface="Arial" panose="020B0604020202020204" pitchFamily="34" charset="0"/>
            <a:buChar char="•"/>
          </a:pPr>
          <a:r>
            <a:rPr lang="en-US" sz="2400" dirty="0">
              <a:solidFill>
                <a:schemeClr val="bg1"/>
              </a:solidFill>
            </a:rPr>
            <a:t>Updated IT policy to prohibit use of Artificial Intelligence (AI) to protect sensitive data.</a:t>
          </a:r>
        </a:p>
      </dgm:t>
    </dgm:pt>
    <dgm:pt modelId="{70B0BD20-9631-4BC4-8287-56E877B0F29A}" type="parTrans" cxnId="{13AA00AD-4938-4E41-8CC7-13C1C64A3B4C}">
      <dgm:prSet/>
      <dgm:spPr/>
      <dgm:t>
        <a:bodyPr/>
        <a:lstStyle/>
        <a:p>
          <a:endParaRPr lang="en-US"/>
        </a:p>
      </dgm:t>
    </dgm:pt>
    <dgm:pt modelId="{939FFE85-CCEB-4F26-BF7C-6AC8D802C6F2}" type="sibTrans" cxnId="{13AA00AD-4938-4E41-8CC7-13C1C64A3B4C}">
      <dgm:prSet/>
      <dgm:spPr/>
      <dgm:t>
        <a:bodyPr/>
        <a:lstStyle/>
        <a:p>
          <a:endParaRPr lang="en-US"/>
        </a:p>
      </dgm:t>
    </dgm:pt>
    <dgm:pt modelId="{FABA235B-9F9C-45F1-8AEA-87E165F2B17E}">
      <dgm:prSet phldrT="[Text]" custT="1"/>
      <dgm:spPr/>
      <dgm:t>
        <a:bodyPr/>
        <a:lstStyle/>
        <a:p>
          <a:pPr>
            <a:buFont typeface="Arial" panose="020B0604020202020204" pitchFamily="34" charset="0"/>
            <a:buChar char="•"/>
          </a:pPr>
          <a:r>
            <a:rPr lang="en-US" sz="2400" dirty="0">
              <a:solidFill>
                <a:schemeClr val="bg1"/>
              </a:solidFill>
            </a:rPr>
            <a:t>Implemented a comprehensive cyber awareness program. </a:t>
          </a:r>
        </a:p>
      </dgm:t>
    </dgm:pt>
    <dgm:pt modelId="{D59EA46D-FD1E-4830-91D3-D736797A9792}" type="parTrans" cxnId="{4B5B5645-FE58-4AEE-9A65-2A2229AD5FBE}">
      <dgm:prSet/>
      <dgm:spPr/>
      <dgm:t>
        <a:bodyPr/>
        <a:lstStyle/>
        <a:p>
          <a:endParaRPr lang="en-US"/>
        </a:p>
      </dgm:t>
    </dgm:pt>
    <dgm:pt modelId="{3E891430-2443-45AB-8701-F55129E2F3BB}" type="sibTrans" cxnId="{4B5B5645-FE58-4AEE-9A65-2A2229AD5FBE}">
      <dgm:prSet/>
      <dgm:spPr/>
      <dgm:t>
        <a:bodyPr/>
        <a:lstStyle/>
        <a:p>
          <a:endParaRPr lang="en-US"/>
        </a:p>
      </dgm:t>
    </dgm:pt>
    <dgm:pt modelId="{DA2833B5-B8B0-4EC6-87A7-BC125DCF0D44}">
      <dgm:prSet phldrT="[Text]" custT="1"/>
      <dgm:spPr/>
      <dgm:t>
        <a:bodyPr/>
        <a:lstStyle/>
        <a:p>
          <a:pPr>
            <a:buFont typeface="Arial" panose="020B0604020202020204" pitchFamily="34" charset="0"/>
            <a:buChar char="•"/>
          </a:pPr>
          <a:r>
            <a:rPr lang="en-US" sz="2400" dirty="0">
              <a:solidFill>
                <a:schemeClr val="bg1"/>
              </a:solidFill>
            </a:rPr>
            <a:t>Expanded the use of Multi-Factor Authentication (MFA).</a:t>
          </a:r>
        </a:p>
      </dgm:t>
    </dgm:pt>
    <dgm:pt modelId="{A76087BD-A4CE-40BE-830C-959544735BC9}" type="parTrans" cxnId="{76C34FCB-50C2-4BAB-A9C7-EDDB7037AB7F}">
      <dgm:prSet/>
      <dgm:spPr/>
      <dgm:t>
        <a:bodyPr/>
        <a:lstStyle/>
        <a:p>
          <a:endParaRPr lang="en-US"/>
        </a:p>
      </dgm:t>
    </dgm:pt>
    <dgm:pt modelId="{39BE4D66-648B-4D30-B9F3-7B2A9A929FED}" type="sibTrans" cxnId="{76C34FCB-50C2-4BAB-A9C7-EDDB7037AB7F}">
      <dgm:prSet/>
      <dgm:spPr/>
      <dgm:t>
        <a:bodyPr/>
        <a:lstStyle/>
        <a:p>
          <a:endParaRPr lang="en-US"/>
        </a:p>
      </dgm:t>
    </dgm:pt>
    <dgm:pt modelId="{4F02CAA1-BA08-4491-A1DD-CEE2C85CD56E}">
      <dgm:prSet phldrT="[Text]" custT="1"/>
      <dgm:spPr/>
      <dgm:t>
        <a:bodyPr/>
        <a:lstStyle/>
        <a:p>
          <a:pPr>
            <a:buFont typeface="Arial" panose="020B0604020202020204" pitchFamily="34" charset="0"/>
            <a:buChar char="•"/>
          </a:pPr>
          <a:r>
            <a:rPr lang="en-US" sz="2400" dirty="0">
              <a:solidFill>
                <a:schemeClr val="bg1"/>
              </a:solidFill>
            </a:rPr>
            <a:t>Expanded the use of both internal and external online forms – training requests and reimbursements, MTW Landlord incentives, HCV and PBV rent increase requests.</a:t>
          </a:r>
        </a:p>
      </dgm:t>
    </dgm:pt>
    <dgm:pt modelId="{6BEA3148-0725-44BF-8159-3F92BB59DDD7}" type="parTrans" cxnId="{ED47DBE9-C336-4864-ABC9-54AED69D0EF8}">
      <dgm:prSet/>
      <dgm:spPr/>
      <dgm:t>
        <a:bodyPr/>
        <a:lstStyle/>
        <a:p>
          <a:endParaRPr lang="en-US"/>
        </a:p>
      </dgm:t>
    </dgm:pt>
    <dgm:pt modelId="{FF0A4B4B-EBB1-4019-8902-8487B6912ED8}" type="sibTrans" cxnId="{ED47DBE9-C336-4864-ABC9-54AED69D0EF8}">
      <dgm:prSet/>
      <dgm:spPr/>
      <dgm:t>
        <a:bodyPr/>
        <a:lstStyle/>
        <a:p>
          <a:endParaRPr lang="en-US"/>
        </a:p>
      </dgm:t>
    </dgm:pt>
    <dgm:pt modelId="{17B27C06-A1D9-47E0-ADD4-8C3CF8A596A1}">
      <dgm:prSet phldrT="[Text]" custT="1"/>
      <dgm:spPr/>
      <dgm:t>
        <a:bodyPr/>
        <a:lstStyle/>
        <a:p>
          <a:pPr>
            <a:buFont typeface="+mj-lt"/>
            <a:buAutoNum type="arabicPeriod"/>
          </a:pPr>
          <a:r>
            <a:rPr lang="en-US" sz="2400" b="1" dirty="0">
              <a:solidFill>
                <a:schemeClr val="bg1"/>
              </a:solidFill>
            </a:rPr>
            <a:t> Automate processes.</a:t>
          </a:r>
        </a:p>
      </dgm:t>
    </dgm:pt>
    <dgm:pt modelId="{61FA7386-A933-4501-AC8A-CF187B6DD5C6}" type="parTrans" cxnId="{3714A7EF-8AB8-4031-B2E3-5B2098DB5734}">
      <dgm:prSet/>
      <dgm:spPr/>
      <dgm:t>
        <a:bodyPr/>
        <a:lstStyle/>
        <a:p>
          <a:endParaRPr lang="en-US"/>
        </a:p>
      </dgm:t>
    </dgm:pt>
    <dgm:pt modelId="{EDFE3B6F-71FB-4136-8FA5-A6A455ABF386}" type="sibTrans" cxnId="{3714A7EF-8AB8-4031-B2E3-5B2098DB5734}">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17221" custLinFactNeighborY="-48614">
        <dgm:presLayoutVars>
          <dgm:chMax val="0"/>
          <dgm:bulletEnabled val="1"/>
        </dgm:presLayoutVars>
      </dgm:prSet>
      <dgm:spPr/>
    </dgm:pt>
    <dgm:pt modelId="{D37C5555-62DC-479B-B7B7-705AB9E7803B}" type="pres">
      <dgm:prSet presAssocID="{645DA5AD-A062-4A3E-B034-55F94CA97E95}" presName="childText" presStyleLbl="revTx" presStyleIdx="0" presStyleCnt="1" custScaleY="211141" custLinFactNeighborY="365">
        <dgm:presLayoutVars>
          <dgm:bulletEnabled val="1"/>
        </dgm:presLayoutVars>
      </dgm:prSet>
      <dgm:spPr/>
    </dgm:pt>
  </dgm:ptLst>
  <dgm:cxnLst>
    <dgm:cxn modelId="{6A286003-E8CA-44D4-A74D-6F4B909DA516}" type="presOf" srcId="{97E0D214-4627-4E3B-988E-D47C6B5F83B0}" destId="{D37C5555-62DC-479B-B7B7-705AB9E7803B}" srcOrd="0" destOrd="8" presId="urn:microsoft.com/office/officeart/2005/8/layout/vList2"/>
    <dgm:cxn modelId="{04972E11-87AF-4ABA-9E2A-91435FEC645E}" srcId="{6E84DEFB-AD99-4699-A5DA-8D331F384ABF}" destId="{645DA5AD-A062-4A3E-B034-55F94CA97E95}" srcOrd="0" destOrd="0" parTransId="{28283E2F-0936-4508-9EEB-E7AB49E7CB5D}" sibTransId="{5C2C6F5A-1FB3-47D4-8734-8F282C81AF3B}"/>
    <dgm:cxn modelId="{7C288711-6CEC-4459-BD58-F86077307DA1}" srcId="{645DA5AD-A062-4A3E-B034-55F94CA97E95}" destId="{97E0D214-4627-4E3B-988E-D47C6B5F83B0}" srcOrd="3" destOrd="0" parTransId="{9CFE16A7-5279-4711-B530-FF6D2A87AFAC}" sibTransId="{1C61BF11-401A-46AD-9031-D68F2CDF956B}"/>
    <dgm:cxn modelId="{6DB0D51E-BD74-41D4-B9D5-18739351F3D6}" type="presOf" srcId="{DA2833B5-B8B0-4EC6-87A7-BC125DCF0D44}" destId="{D37C5555-62DC-479B-B7B7-705AB9E7803B}" srcOrd="0" destOrd="4" presId="urn:microsoft.com/office/officeart/2005/8/layout/vList2"/>
    <dgm:cxn modelId="{AB46D42A-5772-4B23-BA94-310E3F76889F}" type="presOf" srcId="{544534BE-1679-4284-82A1-E31F6FF4AE6F}" destId="{D37C5555-62DC-479B-B7B7-705AB9E7803B}" srcOrd="0" destOrd="0" presId="urn:microsoft.com/office/officeart/2005/8/layout/vList2"/>
    <dgm:cxn modelId="{4B5B5645-FE58-4AEE-9A65-2A2229AD5FBE}" srcId="{544534BE-1679-4284-82A1-E31F6FF4AE6F}" destId="{FABA235B-9F9C-45F1-8AEA-87E165F2B17E}" srcOrd="2" destOrd="0" parTransId="{D59EA46D-FD1E-4830-91D3-D736797A9792}" sibTransId="{3E891430-2443-45AB-8701-F55129E2F3BB}"/>
    <dgm:cxn modelId="{E1D4F146-CCED-475E-AA92-F7A61E387D6C}" type="presOf" srcId="{17B27C06-A1D9-47E0-ADD4-8C3CF8A596A1}" destId="{D37C5555-62DC-479B-B7B7-705AB9E7803B}" srcOrd="0" destOrd="5"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EF515655-B23A-4EAA-8853-96AFE68B9C79}" type="presOf" srcId="{4F02CAA1-BA08-4491-A1DD-CEE2C85CD56E}" destId="{D37C5555-62DC-479B-B7B7-705AB9E7803B}" srcOrd="0" destOrd="6" presId="urn:microsoft.com/office/officeart/2005/8/layout/vList2"/>
    <dgm:cxn modelId="{38DDBA7C-4285-4EC4-B6D7-5EFE165A1795}" srcId="{645DA5AD-A062-4A3E-B034-55F94CA97E95}" destId="{39819A2C-C0D3-471E-A1B8-92DAF7BAEC5D}" srcOrd="2" destOrd="0" parTransId="{921DC5A6-61FD-40FB-8BCF-81A034261569}" sibTransId="{62078498-75F7-448F-B36A-2F311DEB0515}"/>
    <dgm:cxn modelId="{98803797-A9FF-4FE9-BAB0-C4BFDE14CF03}" type="presOf" srcId="{6E84DEFB-AD99-4699-A5DA-8D331F384ABF}" destId="{50B3C5B0-6B6C-451F-941B-2C52D8F73859}" srcOrd="0" destOrd="0" presId="urn:microsoft.com/office/officeart/2005/8/layout/vList2"/>
    <dgm:cxn modelId="{13AA00AD-4938-4E41-8CC7-13C1C64A3B4C}" srcId="{544534BE-1679-4284-82A1-E31F6FF4AE6F}" destId="{BC7CB70B-221D-44AB-877D-EDC48E2D1E59}" srcOrd="1" destOrd="0" parTransId="{70B0BD20-9631-4BC4-8287-56E877B0F29A}" sibTransId="{939FFE85-CCEB-4F26-BF7C-6AC8D802C6F2}"/>
    <dgm:cxn modelId="{D00BD6C1-099B-46D5-941E-5993C07AB408}" type="presOf" srcId="{F124D764-0E4A-4AD6-B387-094AD552B796}" destId="{D37C5555-62DC-479B-B7B7-705AB9E7803B}" srcOrd="0" destOrd="1" presId="urn:microsoft.com/office/officeart/2005/8/layout/vList2"/>
    <dgm:cxn modelId="{CD48FCC3-8471-4BC6-BBD3-0AF6B8229E5B}" type="presOf" srcId="{645DA5AD-A062-4A3E-B034-55F94CA97E95}" destId="{87E7BCC4-CB78-4EFF-B0E6-48B75CDE1E20}" srcOrd="0" destOrd="0" presId="urn:microsoft.com/office/officeart/2005/8/layout/vList2"/>
    <dgm:cxn modelId="{AC4E51C4-8B01-4822-870B-0E6FB239F042}" type="presOf" srcId="{39819A2C-C0D3-471E-A1B8-92DAF7BAEC5D}" destId="{D37C5555-62DC-479B-B7B7-705AB9E7803B}" srcOrd="0" destOrd="7" presId="urn:microsoft.com/office/officeart/2005/8/layout/vList2"/>
    <dgm:cxn modelId="{ECD9F1C6-B22E-44AC-A770-D33D967CC643}" type="presOf" srcId="{BC7CB70B-221D-44AB-877D-EDC48E2D1E59}" destId="{D37C5555-62DC-479B-B7B7-705AB9E7803B}" srcOrd="0" destOrd="2" presId="urn:microsoft.com/office/officeart/2005/8/layout/vList2"/>
    <dgm:cxn modelId="{76C34FCB-50C2-4BAB-A9C7-EDDB7037AB7F}" srcId="{544534BE-1679-4284-82A1-E31F6FF4AE6F}" destId="{DA2833B5-B8B0-4EC6-87A7-BC125DCF0D44}" srcOrd="3" destOrd="0" parTransId="{A76087BD-A4CE-40BE-830C-959544735BC9}" sibTransId="{39BE4D66-648B-4D30-B9F3-7B2A9A929FED}"/>
    <dgm:cxn modelId="{A7C453CC-1BC5-483E-98F1-AD4F2A945E4B}" srcId="{544534BE-1679-4284-82A1-E31F6FF4AE6F}" destId="{F124D764-0E4A-4AD6-B387-094AD552B796}" srcOrd="0" destOrd="0" parTransId="{2C88ABC1-A601-4EED-B97E-3AA16A6AAE99}" sibTransId="{EA7FB3FD-AB90-4424-9CAE-9E910F1D77E8}"/>
    <dgm:cxn modelId="{ED47DBE9-C336-4864-ABC9-54AED69D0EF8}" srcId="{17B27C06-A1D9-47E0-ADD4-8C3CF8A596A1}" destId="{4F02CAA1-BA08-4491-A1DD-CEE2C85CD56E}" srcOrd="0" destOrd="0" parTransId="{6BEA3148-0725-44BF-8159-3F92BB59DDD7}" sibTransId="{FF0A4B4B-EBB1-4019-8902-8487B6912ED8}"/>
    <dgm:cxn modelId="{3714A7EF-8AB8-4031-B2E3-5B2098DB5734}" srcId="{645DA5AD-A062-4A3E-B034-55F94CA97E95}" destId="{17B27C06-A1D9-47E0-ADD4-8C3CF8A596A1}" srcOrd="1" destOrd="0" parTransId="{61FA7386-A933-4501-AC8A-CF187B6DD5C6}" sibTransId="{EDFE3B6F-71FB-4136-8FA5-A6A455ABF386}"/>
    <dgm:cxn modelId="{99FF42F8-DE8C-4A82-9BA0-01DA0F1596C2}" type="presOf" srcId="{FABA235B-9F9C-45F1-8AEA-87E165F2B17E}" destId="{D37C5555-62DC-479B-B7B7-705AB9E7803B}" srcOrd="0" destOrd="3"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4_4" csCatId="accent4" phldr="1"/>
      <dgm:spPr/>
      <dgm:t>
        <a:bodyPr/>
        <a:lstStyle/>
        <a:p>
          <a:endParaRPr lang="en-US"/>
        </a:p>
      </dgm:t>
    </dgm:pt>
    <dgm:pt modelId="{645DA5AD-A062-4A3E-B034-55F94CA97E95}">
      <dgm:prSet phldrT="[Text]" custT="1"/>
      <dgm:spPr/>
      <dgm:t>
        <a:bodyPr/>
        <a:lstStyle/>
        <a:p>
          <a:pPr algn="ctr"/>
          <a:r>
            <a:rPr lang="en-US" sz="2400" b="1" dirty="0"/>
            <a:t>Improve the quality of life of residents while maintaining efficient and effective operations of housing authority units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pPr>
            <a:buFont typeface="+mj-lt"/>
            <a:buAutoNum type="arabicPeriod"/>
          </a:pPr>
          <a:r>
            <a:rPr lang="en-US" sz="2000" b="1" dirty="0">
              <a:solidFill>
                <a:schemeClr val="bg1"/>
              </a:solidFill>
            </a:rPr>
            <a:t>Continue to offer resident supportive services</a:t>
          </a: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97E0D214-4627-4E3B-988E-D47C6B5F83B0}">
      <dgm:prSet custT="1"/>
      <dgm:spPr/>
      <dgm:t>
        <a:bodyPr/>
        <a:lstStyle/>
        <a:p>
          <a:endParaRPr lang="en-US" sz="2000" dirty="0">
            <a:solidFill>
              <a:schemeClr val="bg1"/>
            </a:solidFill>
          </a:endParaRPr>
        </a:p>
      </dgm:t>
    </dgm:pt>
    <dgm:pt modelId="{9CFE16A7-5279-4711-B530-FF6D2A87AFAC}" type="parTrans" cxnId="{7C288711-6CEC-4459-BD58-F86077307DA1}">
      <dgm:prSet/>
      <dgm:spPr/>
      <dgm:t>
        <a:bodyPr/>
        <a:lstStyle/>
        <a:p>
          <a:endParaRPr lang="en-US"/>
        </a:p>
      </dgm:t>
    </dgm:pt>
    <dgm:pt modelId="{1C61BF11-401A-46AD-9031-D68F2CDF956B}" type="sibTrans" cxnId="{7C288711-6CEC-4459-BD58-F86077307DA1}">
      <dgm:prSet/>
      <dgm:spPr/>
      <dgm:t>
        <a:bodyPr/>
        <a:lstStyle/>
        <a:p>
          <a:endParaRPr lang="en-US"/>
        </a:p>
      </dgm:t>
    </dgm:pt>
    <dgm:pt modelId="{39819A2C-C0D3-471E-A1B8-92DAF7BAEC5D}">
      <dgm:prSet custT="1"/>
      <dgm:spPr/>
      <dgm:t>
        <a:bodyPr/>
        <a:lstStyle/>
        <a:p>
          <a:endParaRPr lang="en-US" sz="2400" dirty="0">
            <a:solidFill>
              <a:schemeClr val="bg1"/>
            </a:solidFill>
          </a:endParaRPr>
        </a:p>
      </dgm:t>
    </dgm:pt>
    <dgm:pt modelId="{921DC5A6-61FD-40FB-8BCF-81A034261569}" type="parTrans" cxnId="{38DDBA7C-4285-4EC4-B6D7-5EFE165A1795}">
      <dgm:prSet/>
      <dgm:spPr/>
      <dgm:t>
        <a:bodyPr/>
        <a:lstStyle/>
        <a:p>
          <a:endParaRPr lang="en-US"/>
        </a:p>
      </dgm:t>
    </dgm:pt>
    <dgm:pt modelId="{62078498-75F7-448F-B36A-2F311DEB0515}" type="sibTrans" cxnId="{38DDBA7C-4285-4EC4-B6D7-5EFE165A1795}">
      <dgm:prSet/>
      <dgm:spPr/>
      <dgm:t>
        <a:bodyPr/>
        <a:lstStyle/>
        <a:p>
          <a:endParaRPr lang="en-US"/>
        </a:p>
      </dgm:t>
    </dgm:pt>
    <dgm:pt modelId="{407C9635-F814-4E75-866B-4427F6751119}">
      <dgm:prSet custT="1"/>
      <dgm:spPr/>
      <dgm:t>
        <a:bodyPr/>
        <a:lstStyle/>
        <a:p>
          <a:endParaRPr lang="en-US" sz="2400" dirty="0">
            <a:solidFill>
              <a:schemeClr val="bg1"/>
            </a:solidFill>
          </a:endParaRPr>
        </a:p>
      </dgm:t>
    </dgm:pt>
    <dgm:pt modelId="{7FDA1562-298C-4E56-A732-46A4DB657F27}" type="parTrans" cxnId="{8A1C06A5-E7FA-41F5-95E8-C776E3BC31B3}">
      <dgm:prSet/>
      <dgm:spPr/>
      <dgm:t>
        <a:bodyPr/>
        <a:lstStyle/>
        <a:p>
          <a:endParaRPr lang="en-US"/>
        </a:p>
      </dgm:t>
    </dgm:pt>
    <dgm:pt modelId="{C7B7D78A-64C1-4A02-BF6A-D5108C5E8C6C}" type="sibTrans" cxnId="{8A1C06A5-E7FA-41F5-95E8-C776E3BC31B3}">
      <dgm:prSet/>
      <dgm:spPr/>
      <dgm:t>
        <a:bodyPr/>
        <a:lstStyle/>
        <a:p>
          <a:endParaRPr lang="en-US"/>
        </a:p>
      </dgm:t>
    </dgm:pt>
    <dgm:pt modelId="{5CF347D9-41D6-4986-98C4-5B3C04C37FF3}">
      <dgm:prSet custT="1"/>
      <dgm:spPr/>
      <dgm:t>
        <a:bodyPr/>
        <a:lstStyle/>
        <a:p>
          <a:pPr>
            <a:buFont typeface="+mj-lt"/>
            <a:buAutoNum type="arabicPeriod"/>
          </a:pPr>
          <a:r>
            <a:rPr lang="en-US" sz="2000" b="1" dirty="0">
              <a:solidFill>
                <a:schemeClr val="bg1"/>
              </a:solidFill>
            </a:rPr>
            <a:t>Continue to provide educational materials on fair housing laws and reasonable accommodation</a:t>
          </a:r>
        </a:p>
      </dgm:t>
    </dgm:pt>
    <dgm:pt modelId="{E7ABEEDE-E6C7-4270-A5CB-869370C3260E}" type="parTrans" cxnId="{75E6B157-514D-477E-AD6F-254C546559FE}">
      <dgm:prSet/>
      <dgm:spPr/>
      <dgm:t>
        <a:bodyPr/>
        <a:lstStyle/>
        <a:p>
          <a:endParaRPr lang="en-US"/>
        </a:p>
      </dgm:t>
    </dgm:pt>
    <dgm:pt modelId="{447D2AE8-24C7-45FD-A26B-8596A22EB73B}" type="sibTrans" cxnId="{75E6B157-514D-477E-AD6F-254C546559FE}">
      <dgm:prSet/>
      <dgm:spPr/>
      <dgm:t>
        <a:bodyPr/>
        <a:lstStyle/>
        <a:p>
          <a:endParaRPr lang="en-US"/>
        </a:p>
      </dgm:t>
    </dgm:pt>
    <dgm:pt modelId="{AFBF0690-3624-4132-9AFD-1B15BB0A6647}">
      <dgm:prSet custT="1"/>
      <dgm:spPr/>
      <dgm:t>
        <a:bodyPr/>
        <a:lstStyle/>
        <a:p>
          <a:endParaRPr lang="en-US" sz="2400" dirty="0">
            <a:solidFill>
              <a:schemeClr val="bg1"/>
            </a:solidFill>
          </a:endParaRPr>
        </a:p>
      </dgm:t>
    </dgm:pt>
    <dgm:pt modelId="{FD817E18-6405-46B4-93A7-C9AB0DEF1287}" type="parTrans" cxnId="{FB2B3946-B8D5-4248-9ABF-D8F4EA517EA0}">
      <dgm:prSet/>
      <dgm:spPr/>
      <dgm:t>
        <a:bodyPr/>
        <a:lstStyle/>
        <a:p>
          <a:endParaRPr lang="en-US"/>
        </a:p>
      </dgm:t>
    </dgm:pt>
    <dgm:pt modelId="{EC1F5A73-5F9E-42AF-816C-5F7FCEEC03C8}" type="sibTrans" cxnId="{FB2B3946-B8D5-4248-9ABF-D8F4EA517EA0}">
      <dgm:prSet/>
      <dgm:spPr/>
      <dgm:t>
        <a:bodyPr/>
        <a:lstStyle/>
        <a:p>
          <a:endParaRPr lang="en-US"/>
        </a:p>
      </dgm:t>
    </dgm:pt>
    <dgm:pt modelId="{4627F96F-75C9-4A43-BAD7-099943986116}">
      <dgm:prSet custT="1"/>
      <dgm:spPr/>
      <dgm:t>
        <a:bodyPr/>
        <a:lstStyle/>
        <a:p>
          <a:pPr>
            <a:buFont typeface="+mj-lt"/>
            <a:buAutoNum type="arabicPeriod"/>
          </a:pPr>
          <a:r>
            <a:rPr lang="en-US" sz="2000" b="1" dirty="0">
              <a:solidFill>
                <a:schemeClr val="bg1"/>
              </a:solidFill>
            </a:rPr>
            <a:t>Re-evaluate Language Access Plan (LAP) in 2020 and continue to provide materials in multiple languages as outlined in the LAP. </a:t>
          </a:r>
        </a:p>
      </dgm:t>
    </dgm:pt>
    <dgm:pt modelId="{5E33EC12-3758-4165-9DD4-9370328C7BB0}" type="parTrans" cxnId="{716B7319-800C-49C4-A4A9-D6F5AAE591A4}">
      <dgm:prSet/>
      <dgm:spPr/>
      <dgm:t>
        <a:bodyPr/>
        <a:lstStyle/>
        <a:p>
          <a:endParaRPr lang="en-US"/>
        </a:p>
      </dgm:t>
    </dgm:pt>
    <dgm:pt modelId="{7BA30FBF-83C5-459B-8ACC-EA08BE9FF4DE}" type="sibTrans" cxnId="{716B7319-800C-49C4-A4A9-D6F5AAE591A4}">
      <dgm:prSet/>
      <dgm:spPr/>
      <dgm:t>
        <a:bodyPr/>
        <a:lstStyle/>
        <a:p>
          <a:endParaRPr lang="en-US"/>
        </a:p>
      </dgm:t>
    </dgm:pt>
    <dgm:pt modelId="{8044AC10-38F7-4134-8B51-C2739AE39AD6}">
      <dgm:prSet phldrT="[Text]" custT="1"/>
      <dgm:spPr/>
      <dgm:t>
        <a:bodyPr/>
        <a:lstStyle/>
        <a:p>
          <a:pPr>
            <a:buFont typeface="Arial" panose="020B0604020202020204" pitchFamily="34" charset="0"/>
            <a:buChar char="•"/>
          </a:pPr>
          <a:r>
            <a:rPr lang="en-US" sz="2000" b="0" dirty="0">
              <a:solidFill>
                <a:schemeClr val="bg1"/>
              </a:solidFill>
            </a:rPr>
            <a:t>Partnered with various organizations to provide resident services and activities (LifeSTEPS, Alameda Recreation and Parks Department, Alameda Food Bank, and the Boys and Girls Club).</a:t>
          </a:r>
        </a:p>
      </dgm:t>
    </dgm:pt>
    <dgm:pt modelId="{3B1FE254-EFEC-4B03-857E-7032CA2DA38B}" type="parTrans" cxnId="{31120200-A7DB-498C-9A8C-03F421E1A2D2}">
      <dgm:prSet/>
      <dgm:spPr/>
      <dgm:t>
        <a:bodyPr/>
        <a:lstStyle/>
        <a:p>
          <a:endParaRPr lang="en-US"/>
        </a:p>
      </dgm:t>
    </dgm:pt>
    <dgm:pt modelId="{B0E92DCB-C47E-4962-9AED-D29DFCC38702}" type="sibTrans" cxnId="{31120200-A7DB-498C-9A8C-03F421E1A2D2}">
      <dgm:prSet/>
      <dgm:spPr/>
      <dgm:t>
        <a:bodyPr/>
        <a:lstStyle/>
        <a:p>
          <a:endParaRPr lang="en-US"/>
        </a:p>
      </dgm:t>
    </dgm:pt>
    <dgm:pt modelId="{6AF8E36C-9743-4419-8929-EA8AC8C437AE}">
      <dgm:prSet custT="1"/>
      <dgm:spPr/>
      <dgm:t>
        <a:bodyPr/>
        <a:lstStyle/>
        <a:p>
          <a:pPr>
            <a:buFont typeface="Arial" panose="020B0604020202020204" pitchFamily="34" charset="0"/>
            <a:buChar char="•"/>
          </a:pPr>
          <a:r>
            <a:rPr lang="en-US" sz="2000" b="0" dirty="0">
              <a:solidFill>
                <a:schemeClr val="bg1"/>
              </a:solidFill>
            </a:rPr>
            <a:t>Information on Fair Housing Laws and Reasonable Accommodations are provided at initial eligibility briefings, terminations, and at other points of contact. </a:t>
          </a:r>
        </a:p>
      </dgm:t>
    </dgm:pt>
    <dgm:pt modelId="{D1221D7F-FE10-4994-816C-29A33EEB09C5}" type="parTrans" cxnId="{D817D166-702B-426F-A39F-C687AB99AB64}">
      <dgm:prSet/>
      <dgm:spPr/>
      <dgm:t>
        <a:bodyPr/>
        <a:lstStyle/>
        <a:p>
          <a:endParaRPr lang="en-US"/>
        </a:p>
      </dgm:t>
    </dgm:pt>
    <dgm:pt modelId="{834C1EB3-440B-4261-A8BA-03FF7B7BC548}" type="sibTrans" cxnId="{D817D166-702B-426F-A39F-C687AB99AB64}">
      <dgm:prSet/>
      <dgm:spPr/>
      <dgm:t>
        <a:bodyPr/>
        <a:lstStyle/>
        <a:p>
          <a:endParaRPr lang="en-US"/>
        </a:p>
      </dgm:t>
    </dgm:pt>
    <dgm:pt modelId="{B1C14D81-F137-4F62-9251-2ADCFE583A41}">
      <dgm:prSet custT="1"/>
      <dgm:spPr/>
      <dgm:t>
        <a:bodyPr/>
        <a:lstStyle/>
        <a:p>
          <a:pPr>
            <a:buFont typeface="Arial" panose="020B0604020202020204" pitchFamily="34" charset="0"/>
            <a:buChar char="•"/>
          </a:pPr>
          <a:r>
            <a:rPr lang="en-US" sz="2000" b="0" dirty="0">
              <a:solidFill>
                <a:schemeClr val="bg1"/>
              </a:solidFill>
            </a:rPr>
            <a:t>Launched an online Reasonable Accommodations Request form.</a:t>
          </a:r>
        </a:p>
      </dgm:t>
    </dgm:pt>
    <dgm:pt modelId="{CDA1BAC4-AF8E-4AC2-823A-442B4A8B20D1}" type="parTrans" cxnId="{8D611BCB-3328-4829-B16A-A5D6E771CF32}">
      <dgm:prSet/>
      <dgm:spPr/>
      <dgm:t>
        <a:bodyPr/>
        <a:lstStyle/>
        <a:p>
          <a:endParaRPr lang="en-US"/>
        </a:p>
      </dgm:t>
    </dgm:pt>
    <dgm:pt modelId="{D2C96973-56AA-4C60-A369-B424B80DF7A1}" type="sibTrans" cxnId="{8D611BCB-3328-4829-B16A-A5D6E771CF32}">
      <dgm:prSet/>
      <dgm:spPr/>
      <dgm:t>
        <a:bodyPr/>
        <a:lstStyle/>
        <a:p>
          <a:endParaRPr lang="en-US"/>
        </a:p>
      </dgm:t>
    </dgm:pt>
    <dgm:pt modelId="{D3AD488A-D149-4286-8D68-CF8D9CADF6CC}">
      <dgm:prSet custT="1"/>
      <dgm:spPr/>
      <dgm:t>
        <a:bodyPr/>
        <a:lstStyle/>
        <a:p>
          <a:pPr>
            <a:buFont typeface="Arial" panose="020B0604020202020204" pitchFamily="34" charset="0"/>
            <a:buChar char="•"/>
          </a:pPr>
          <a:r>
            <a:rPr lang="en-US" sz="2000" b="0" dirty="0">
              <a:solidFill>
                <a:schemeClr val="bg1"/>
              </a:solidFill>
            </a:rPr>
            <a:t>Completed the Language Access Plan update in 2020 and outreach continues to be conducted in all languages listed in the updated LAP.</a:t>
          </a:r>
        </a:p>
      </dgm:t>
    </dgm:pt>
    <dgm:pt modelId="{30BBE464-A205-486B-9686-99BD93B76717}" type="parTrans" cxnId="{B8E33E65-A443-4044-886F-F984F864F90D}">
      <dgm:prSet/>
      <dgm:spPr/>
      <dgm:t>
        <a:bodyPr/>
        <a:lstStyle/>
        <a:p>
          <a:endParaRPr lang="en-US"/>
        </a:p>
      </dgm:t>
    </dgm:pt>
    <dgm:pt modelId="{B90505EF-F8DF-4ADD-A630-12D4301ABB60}" type="sibTrans" cxnId="{B8E33E65-A443-4044-886F-F984F864F90D}">
      <dgm:prSet/>
      <dgm:spPr/>
      <dgm:t>
        <a:bodyPr/>
        <a:lstStyle/>
        <a:p>
          <a:endParaRPr lang="en-US"/>
        </a:p>
      </dgm:t>
    </dgm:pt>
    <dgm:pt modelId="{12B24558-144F-483F-824C-C8B8ED6D5872}">
      <dgm:prSet phldrT="[Text]" custT="1"/>
      <dgm:spPr/>
      <dgm:t>
        <a:bodyPr/>
        <a:lstStyle/>
        <a:p>
          <a:pPr>
            <a:buFont typeface="Arial" panose="020B0604020202020204" pitchFamily="34" charset="0"/>
            <a:buChar char="•"/>
          </a:pPr>
          <a:r>
            <a:rPr lang="en-US" sz="2000" b="0" dirty="0">
              <a:solidFill>
                <a:schemeClr val="bg1"/>
              </a:solidFill>
            </a:rPr>
            <a:t>Launched Ombudsman program in May 2021 to address concerns and inquiries made by tenants, participants, landlords, and other community members.</a:t>
          </a:r>
          <a:endParaRPr lang="en-US" sz="2000" b="1" dirty="0">
            <a:solidFill>
              <a:schemeClr val="bg1"/>
            </a:solidFill>
          </a:endParaRPr>
        </a:p>
      </dgm:t>
    </dgm:pt>
    <dgm:pt modelId="{9A3C9547-FFF3-4FCA-9BF0-FEF79AA0AA40}" type="parTrans" cxnId="{FF232810-5057-4CBC-BC12-072DC0DE7F0E}">
      <dgm:prSet/>
      <dgm:spPr/>
      <dgm:t>
        <a:bodyPr/>
        <a:lstStyle/>
        <a:p>
          <a:endParaRPr lang="en-US"/>
        </a:p>
      </dgm:t>
    </dgm:pt>
    <dgm:pt modelId="{9751E588-3B65-4A4F-ADB6-6566328A7872}" type="sibTrans" cxnId="{FF232810-5057-4CBC-BC12-072DC0DE7F0E}">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12533"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58447">
        <dgm:presLayoutVars>
          <dgm:bulletEnabled val="1"/>
        </dgm:presLayoutVars>
      </dgm:prSet>
      <dgm:spPr/>
    </dgm:pt>
  </dgm:ptLst>
  <dgm:cxnLst>
    <dgm:cxn modelId="{31120200-A7DB-498C-9A8C-03F421E1A2D2}" srcId="{544534BE-1679-4284-82A1-E31F6FF4AE6F}" destId="{8044AC10-38F7-4134-8B51-C2739AE39AD6}" srcOrd="1" destOrd="0" parTransId="{3B1FE254-EFEC-4B03-857E-7032CA2DA38B}" sibTransId="{B0E92DCB-C47E-4962-9AED-D29DFCC38702}"/>
    <dgm:cxn modelId="{75F9EA00-41CB-4BF7-9648-4B28719EB214}" type="presOf" srcId="{4627F96F-75C9-4A43-BAD7-099943986116}" destId="{D37C5555-62DC-479B-B7B7-705AB9E7803B}" srcOrd="0" destOrd="6" presId="urn:microsoft.com/office/officeart/2005/8/layout/vList2"/>
    <dgm:cxn modelId="{6A286003-E8CA-44D4-A74D-6F4B909DA516}" type="presOf" srcId="{97E0D214-4627-4E3B-988E-D47C6B5F83B0}" destId="{D37C5555-62DC-479B-B7B7-705AB9E7803B}" srcOrd="0" destOrd="11" presId="urn:microsoft.com/office/officeart/2005/8/layout/vList2"/>
    <dgm:cxn modelId="{FF232810-5057-4CBC-BC12-072DC0DE7F0E}" srcId="{544534BE-1679-4284-82A1-E31F6FF4AE6F}" destId="{12B24558-144F-483F-824C-C8B8ED6D5872}" srcOrd="0" destOrd="0" parTransId="{9A3C9547-FFF3-4FCA-9BF0-FEF79AA0AA40}" sibTransId="{9751E588-3B65-4A4F-ADB6-6566328A7872}"/>
    <dgm:cxn modelId="{04972E11-87AF-4ABA-9E2A-91435FEC645E}" srcId="{6E84DEFB-AD99-4699-A5DA-8D331F384ABF}" destId="{645DA5AD-A062-4A3E-B034-55F94CA97E95}" srcOrd="0" destOrd="0" parTransId="{28283E2F-0936-4508-9EEB-E7AB49E7CB5D}" sibTransId="{5C2C6F5A-1FB3-47D4-8734-8F282C81AF3B}"/>
    <dgm:cxn modelId="{7C288711-6CEC-4459-BD58-F86077307DA1}" srcId="{645DA5AD-A062-4A3E-B034-55F94CA97E95}" destId="{97E0D214-4627-4E3B-988E-D47C6B5F83B0}" srcOrd="6" destOrd="0" parTransId="{9CFE16A7-5279-4711-B530-FF6D2A87AFAC}" sibTransId="{1C61BF11-401A-46AD-9031-D68F2CDF956B}"/>
    <dgm:cxn modelId="{716B7319-800C-49C4-A4A9-D6F5AAE591A4}" srcId="{645DA5AD-A062-4A3E-B034-55F94CA97E95}" destId="{4627F96F-75C9-4A43-BAD7-099943986116}" srcOrd="2" destOrd="0" parTransId="{5E33EC12-3758-4165-9DD4-9370328C7BB0}" sibTransId="{7BA30FBF-83C5-459B-8ACC-EA08BE9FF4DE}"/>
    <dgm:cxn modelId="{FF403523-6A49-4F56-91E4-752ABB90E2F2}" type="presOf" srcId="{D3AD488A-D149-4286-8D68-CF8D9CADF6CC}" destId="{D37C5555-62DC-479B-B7B7-705AB9E7803B}" srcOrd="0" destOrd="7" presId="urn:microsoft.com/office/officeart/2005/8/layout/vList2"/>
    <dgm:cxn modelId="{AB46D42A-5772-4B23-BA94-310E3F76889F}" type="presOf" srcId="{544534BE-1679-4284-82A1-E31F6FF4AE6F}" destId="{D37C5555-62DC-479B-B7B7-705AB9E7803B}" srcOrd="0" destOrd="0" presId="urn:microsoft.com/office/officeart/2005/8/layout/vList2"/>
    <dgm:cxn modelId="{50077C3A-E574-4E80-B8E4-6E2794E60FC5}" type="presOf" srcId="{407C9635-F814-4E75-866B-4427F6751119}" destId="{D37C5555-62DC-479B-B7B7-705AB9E7803B}" srcOrd="0" destOrd="9" presId="urn:microsoft.com/office/officeart/2005/8/layout/vList2"/>
    <dgm:cxn modelId="{B8E33E65-A443-4044-886F-F984F864F90D}" srcId="{4627F96F-75C9-4A43-BAD7-099943986116}" destId="{D3AD488A-D149-4286-8D68-CF8D9CADF6CC}" srcOrd="0" destOrd="0" parTransId="{30BBE464-A205-486B-9686-99BD93B76717}" sibTransId="{B90505EF-F8DF-4ADD-A630-12D4301ABB60}"/>
    <dgm:cxn modelId="{FB2B3946-B8D5-4248-9ABF-D8F4EA517EA0}" srcId="{645DA5AD-A062-4A3E-B034-55F94CA97E95}" destId="{AFBF0690-3624-4132-9AFD-1B15BB0A6647}" srcOrd="3" destOrd="0" parTransId="{FD817E18-6405-46B4-93A7-C9AB0DEF1287}" sibTransId="{EC1F5A73-5F9E-42AF-816C-5F7FCEEC03C8}"/>
    <dgm:cxn modelId="{D817D166-702B-426F-A39F-C687AB99AB64}" srcId="{5CF347D9-41D6-4986-98C4-5B3C04C37FF3}" destId="{6AF8E36C-9743-4419-8929-EA8AC8C437AE}" srcOrd="0" destOrd="0" parTransId="{D1221D7F-FE10-4994-816C-29A33EEB09C5}" sibTransId="{834C1EB3-440B-4261-A8BA-03FF7B7BC548}"/>
    <dgm:cxn modelId="{82CB4555-C0A2-4060-A309-0BCE3F2FBAD0}" srcId="{645DA5AD-A062-4A3E-B034-55F94CA97E95}" destId="{544534BE-1679-4284-82A1-E31F6FF4AE6F}" srcOrd="0" destOrd="0" parTransId="{5441C5CB-485F-4507-B78D-50E9B299F0C6}" sibTransId="{C9C971A0-551D-4C9F-B46B-88962447F0E0}"/>
    <dgm:cxn modelId="{9EC7BC56-26C4-49AD-9797-4F0C2B1B33D6}" type="presOf" srcId="{B1C14D81-F137-4F62-9251-2ADCFE583A41}" destId="{D37C5555-62DC-479B-B7B7-705AB9E7803B}" srcOrd="0" destOrd="5" presId="urn:microsoft.com/office/officeart/2005/8/layout/vList2"/>
    <dgm:cxn modelId="{75E6B157-514D-477E-AD6F-254C546559FE}" srcId="{645DA5AD-A062-4A3E-B034-55F94CA97E95}" destId="{5CF347D9-41D6-4986-98C4-5B3C04C37FF3}" srcOrd="1" destOrd="0" parTransId="{E7ABEEDE-E6C7-4270-A5CB-869370C3260E}" sibTransId="{447D2AE8-24C7-45FD-A26B-8596A22EB73B}"/>
    <dgm:cxn modelId="{38DDBA7C-4285-4EC4-B6D7-5EFE165A1795}" srcId="{645DA5AD-A062-4A3E-B034-55F94CA97E95}" destId="{39819A2C-C0D3-471E-A1B8-92DAF7BAEC5D}" srcOrd="5" destOrd="0" parTransId="{921DC5A6-61FD-40FB-8BCF-81A034261569}" sibTransId="{62078498-75F7-448F-B36A-2F311DEB0515}"/>
    <dgm:cxn modelId="{FC2A1086-C483-4D95-BE06-80E8717D8F2D}" type="presOf" srcId="{AFBF0690-3624-4132-9AFD-1B15BB0A6647}" destId="{D37C5555-62DC-479B-B7B7-705AB9E7803B}" srcOrd="0" destOrd="8" presId="urn:microsoft.com/office/officeart/2005/8/layout/vList2"/>
    <dgm:cxn modelId="{98803797-A9FF-4FE9-BAB0-C4BFDE14CF03}" type="presOf" srcId="{6E84DEFB-AD99-4699-A5DA-8D331F384ABF}" destId="{50B3C5B0-6B6C-451F-941B-2C52D8F73859}" srcOrd="0" destOrd="0" presId="urn:microsoft.com/office/officeart/2005/8/layout/vList2"/>
    <dgm:cxn modelId="{7137D698-484F-4384-A7DC-8A134295C38C}" type="presOf" srcId="{6AF8E36C-9743-4419-8929-EA8AC8C437AE}" destId="{D37C5555-62DC-479B-B7B7-705AB9E7803B}" srcOrd="0" destOrd="4" presId="urn:microsoft.com/office/officeart/2005/8/layout/vList2"/>
    <dgm:cxn modelId="{8A1C06A5-E7FA-41F5-95E8-C776E3BC31B3}" srcId="{645DA5AD-A062-4A3E-B034-55F94CA97E95}" destId="{407C9635-F814-4E75-866B-4427F6751119}" srcOrd="4" destOrd="0" parTransId="{7FDA1562-298C-4E56-A732-46A4DB657F27}" sibTransId="{C7B7D78A-64C1-4A02-BF6A-D5108C5E8C6C}"/>
    <dgm:cxn modelId="{9C7526AE-A1E4-44DF-95E8-1A587527A571}" type="presOf" srcId="{12B24558-144F-483F-824C-C8B8ED6D5872}" destId="{D37C5555-62DC-479B-B7B7-705AB9E7803B}" srcOrd="0" destOrd="1" presId="urn:microsoft.com/office/officeart/2005/8/layout/vList2"/>
    <dgm:cxn modelId="{96DD5AC3-B766-4D79-8447-BAE8F6938880}" type="presOf" srcId="{5CF347D9-41D6-4986-98C4-5B3C04C37FF3}" destId="{D37C5555-62DC-479B-B7B7-705AB9E7803B}" srcOrd="0" destOrd="3" presId="urn:microsoft.com/office/officeart/2005/8/layout/vList2"/>
    <dgm:cxn modelId="{CD48FCC3-8471-4BC6-BBD3-0AF6B8229E5B}" type="presOf" srcId="{645DA5AD-A062-4A3E-B034-55F94CA97E95}" destId="{87E7BCC4-CB78-4EFF-B0E6-48B75CDE1E20}" srcOrd="0" destOrd="0" presId="urn:microsoft.com/office/officeart/2005/8/layout/vList2"/>
    <dgm:cxn modelId="{AC4E51C4-8B01-4822-870B-0E6FB239F042}" type="presOf" srcId="{39819A2C-C0D3-471E-A1B8-92DAF7BAEC5D}" destId="{D37C5555-62DC-479B-B7B7-705AB9E7803B}" srcOrd="0" destOrd="10" presId="urn:microsoft.com/office/officeart/2005/8/layout/vList2"/>
    <dgm:cxn modelId="{8D611BCB-3328-4829-B16A-A5D6E771CF32}" srcId="{5CF347D9-41D6-4986-98C4-5B3C04C37FF3}" destId="{B1C14D81-F137-4F62-9251-2ADCFE583A41}" srcOrd="1" destOrd="0" parTransId="{CDA1BAC4-AF8E-4AC2-823A-442B4A8B20D1}" sibTransId="{D2C96973-56AA-4C60-A369-B424B80DF7A1}"/>
    <dgm:cxn modelId="{6FDDDAE2-BB58-4397-BE09-AE51E44A01CD}" type="presOf" srcId="{8044AC10-38F7-4134-8B51-C2739AE39AD6}" destId="{D37C5555-62DC-479B-B7B7-705AB9E7803B}" srcOrd="0" destOrd="2"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5DA5AD-A062-4A3E-B034-55F94CA97E95}">
      <dgm:prSet phldrT="[Text]" custT="1"/>
      <dgm:spPr/>
      <dgm:t>
        <a:bodyPr/>
        <a:lstStyle/>
        <a:p>
          <a:pPr algn="ctr"/>
          <a:r>
            <a:rPr lang="en-US" sz="2800" b="1" dirty="0"/>
            <a:t>Expand housing choice throughout the City of Alameda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pPr>
            <a:buFont typeface="+mj-lt"/>
            <a:buAutoNum type="arabicPeriod"/>
          </a:pPr>
          <a:r>
            <a:rPr lang="en-US" sz="2200" b="1" dirty="0">
              <a:solidFill>
                <a:schemeClr val="bg1"/>
              </a:solidFill>
            </a:rPr>
            <a:t>Identify opportunities for preservation and/or acquisition of affordable housing</a:t>
          </a: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97E0D214-4627-4E3B-988E-D47C6B5F83B0}">
      <dgm:prSet custT="1"/>
      <dgm:spPr/>
      <dgm:t>
        <a:bodyPr/>
        <a:lstStyle/>
        <a:p>
          <a:endParaRPr lang="en-US" sz="2000" dirty="0">
            <a:solidFill>
              <a:schemeClr val="bg1"/>
            </a:solidFill>
          </a:endParaRPr>
        </a:p>
      </dgm:t>
    </dgm:pt>
    <dgm:pt modelId="{9CFE16A7-5279-4711-B530-FF6D2A87AFAC}" type="parTrans" cxnId="{7C288711-6CEC-4459-BD58-F86077307DA1}">
      <dgm:prSet/>
      <dgm:spPr/>
      <dgm:t>
        <a:bodyPr/>
        <a:lstStyle/>
        <a:p>
          <a:endParaRPr lang="en-US"/>
        </a:p>
      </dgm:t>
    </dgm:pt>
    <dgm:pt modelId="{1C61BF11-401A-46AD-9031-D68F2CDF956B}" type="sibTrans" cxnId="{7C288711-6CEC-4459-BD58-F86077307DA1}">
      <dgm:prSet/>
      <dgm:spPr/>
      <dgm:t>
        <a:bodyPr/>
        <a:lstStyle/>
        <a:p>
          <a:endParaRPr lang="en-US"/>
        </a:p>
      </dgm:t>
    </dgm:pt>
    <dgm:pt modelId="{39819A2C-C0D3-471E-A1B8-92DAF7BAEC5D}">
      <dgm:prSet custT="1"/>
      <dgm:spPr/>
      <dgm:t>
        <a:bodyPr/>
        <a:lstStyle/>
        <a:p>
          <a:endParaRPr lang="en-US" sz="2400" dirty="0">
            <a:solidFill>
              <a:schemeClr val="bg1"/>
            </a:solidFill>
          </a:endParaRPr>
        </a:p>
      </dgm:t>
    </dgm:pt>
    <dgm:pt modelId="{921DC5A6-61FD-40FB-8BCF-81A034261569}" type="parTrans" cxnId="{38DDBA7C-4285-4EC4-B6D7-5EFE165A1795}">
      <dgm:prSet/>
      <dgm:spPr/>
      <dgm:t>
        <a:bodyPr/>
        <a:lstStyle/>
        <a:p>
          <a:endParaRPr lang="en-US"/>
        </a:p>
      </dgm:t>
    </dgm:pt>
    <dgm:pt modelId="{62078498-75F7-448F-B36A-2F311DEB0515}" type="sibTrans" cxnId="{38DDBA7C-4285-4EC4-B6D7-5EFE165A1795}">
      <dgm:prSet/>
      <dgm:spPr/>
      <dgm:t>
        <a:bodyPr/>
        <a:lstStyle/>
        <a:p>
          <a:endParaRPr lang="en-US"/>
        </a:p>
      </dgm:t>
    </dgm:pt>
    <dgm:pt modelId="{407C9635-F814-4E75-866B-4427F6751119}">
      <dgm:prSet custT="1"/>
      <dgm:spPr/>
      <dgm:t>
        <a:bodyPr/>
        <a:lstStyle/>
        <a:p>
          <a:endParaRPr lang="en-US" sz="2400" dirty="0">
            <a:solidFill>
              <a:schemeClr val="bg1"/>
            </a:solidFill>
          </a:endParaRPr>
        </a:p>
      </dgm:t>
    </dgm:pt>
    <dgm:pt modelId="{7FDA1562-298C-4E56-A732-46A4DB657F27}" type="parTrans" cxnId="{8A1C06A5-E7FA-41F5-95E8-C776E3BC31B3}">
      <dgm:prSet/>
      <dgm:spPr/>
      <dgm:t>
        <a:bodyPr/>
        <a:lstStyle/>
        <a:p>
          <a:endParaRPr lang="en-US"/>
        </a:p>
      </dgm:t>
    </dgm:pt>
    <dgm:pt modelId="{C7B7D78A-64C1-4A02-BF6A-D5108C5E8C6C}" type="sibTrans" cxnId="{8A1C06A5-E7FA-41F5-95E8-C776E3BC31B3}">
      <dgm:prSet/>
      <dgm:spPr/>
      <dgm:t>
        <a:bodyPr/>
        <a:lstStyle/>
        <a:p>
          <a:endParaRPr lang="en-US"/>
        </a:p>
      </dgm:t>
    </dgm:pt>
    <dgm:pt modelId="{CA53E327-AED2-4472-9216-1E2C02AD4FEF}">
      <dgm:prSet custT="1"/>
      <dgm:spPr/>
      <dgm:t>
        <a:bodyPr/>
        <a:lstStyle/>
        <a:p>
          <a:pPr>
            <a:buFont typeface="+mj-lt"/>
            <a:buAutoNum type="arabicPeriod"/>
          </a:pPr>
          <a:r>
            <a:rPr lang="en-US" sz="2200" b="1" dirty="0">
              <a:solidFill>
                <a:schemeClr val="bg1"/>
              </a:solidFill>
            </a:rPr>
            <a:t>Form partnerships to maximize new affordable units. </a:t>
          </a:r>
        </a:p>
      </dgm:t>
    </dgm:pt>
    <dgm:pt modelId="{6ABC0CA4-B3FB-4D63-B90B-BED6C3352998}" type="parTrans" cxnId="{ADE9CAB7-8319-481D-80BE-44453F954DE1}">
      <dgm:prSet/>
      <dgm:spPr/>
      <dgm:t>
        <a:bodyPr/>
        <a:lstStyle/>
        <a:p>
          <a:endParaRPr lang="en-US"/>
        </a:p>
      </dgm:t>
    </dgm:pt>
    <dgm:pt modelId="{8E12144D-35E4-4B89-A5A4-BBA0FAD8B3DD}" type="sibTrans" cxnId="{ADE9CAB7-8319-481D-80BE-44453F954DE1}">
      <dgm:prSet/>
      <dgm:spPr/>
      <dgm:t>
        <a:bodyPr/>
        <a:lstStyle/>
        <a:p>
          <a:endParaRPr lang="en-US"/>
        </a:p>
      </dgm:t>
    </dgm:pt>
    <dgm:pt modelId="{DA2C3539-D77F-40F3-A910-7069D33044BD}">
      <dgm:prSet custT="1"/>
      <dgm:spPr/>
      <dgm:t>
        <a:bodyPr/>
        <a:lstStyle/>
        <a:p>
          <a:pPr>
            <a:buFont typeface="+mj-lt"/>
            <a:buAutoNum type="arabicPeriod"/>
          </a:pPr>
          <a:r>
            <a:rPr lang="en-US" sz="2200" b="1" dirty="0">
              <a:solidFill>
                <a:schemeClr val="bg1"/>
              </a:solidFill>
            </a:rPr>
            <a:t>Continue to offer landlord incentives.</a:t>
          </a:r>
        </a:p>
      </dgm:t>
    </dgm:pt>
    <dgm:pt modelId="{E08DE177-8222-470D-A328-75430CE5425A}" type="parTrans" cxnId="{F4E0F084-C3AA-4070-A338-83B274F27F4B}">
      <dgm:prSet/>
      <dgm:spPr/>
      <dgm:t>
        <a:bodyPr/>
        <a:lstStyle/>
        <a:p>
          <a:endParaRPr lang="en-US"/>
        </a:p>
      </dgm:t>
    </dgm:pt>
    <dgm:pt modelId="{5146ED6A-B23E-49C4-A6EC-6D30A9A4EABA}" type="sibTrans" cxnId="{F4E0F084-C3AA-4070-A338-83B274F27F4B}">
      <dgm:prSet/>
      <dgm:spPr/>
      <dgm:t>
        <a:bodyPr/>
        <a:lstStyle/>
        <a:p>
          <a:endParaRPr lang="en-US"/>
        </a:p>
      </dgm:t>
    </dgm:pt>
    <dgm:pt modelId="{C439E4D3-E43D-45AB-B7B2-B00C059874B0}">
      <dgm:prSet custT="1"/>
      <dgm:spPr/>
      <dgm:t>
        <a:bodyPr/>
        <a:lstStyle/>
        <a:p>
          <a:endParaRPr lang="en-US" sz="2400" dirty="0">
            <a:solidFill>
              <a:schemeClr val="bg1"/>
            </a:solidFill>
          </a:endParaRPr>
        </a:p>
      </dgm:t>
    </dgm:pt>
    <dgm:pt modelId="{EE0FC510-3EBE-4860-8FF8-629D53A6BF95}" type="parTrans" cxnId="{7282860D-EC6E-4073-8CCA-40764491DDE8}">
      <dgm:prSet/>
      <dgm:spPr/>
      <dgm:t>
        <a:bodyPr/>
        <a:lstStyle/>
        <a:p>
          <a:endParaRPr lang="en-US"/>
        </a:p>
      </dgm:t>
    </dgm:pt>
    <dgm:pt modelId="{BA138DE4-CC5B-4A93-AB87-04854536C5A4}" type="sibTrans" cxnId="{7282860D-EC6E-4073-8CCA-40764491DDE8}">
      <dgm:prSet/>
      <dgm:spPr/>
      <dgm:t>
        <a:bodyPr/>
        <a:lstStyle/>
        <a:p>
          <a:endParaRPr lang="en-US"/>
        </a:p>
      </dgm:t>
    </dgm:pt>
    <dgm:pt modelId="{DF2491FE-AA39-4468-88B1-CE97DECD7961}">
      <dgm:prSet phldrT="[Text]" custT="1"/>
      <dgm:spPr/>
      <dgm:t>
        <a:bodyPr/>
        <a:lstStyle/>
        <a:p>
          <a:pPr>
            <a:buFont typeface="Arial" panose="020B0604020202020204" pitchFamily="34" charset="0"/>
            <a:buChar char="•"/>
          </a:pPr>
          <a:r>
            <a:rPr lang="en-US" sz="2200" b="0" dirty="0">
              <a:solidFill>
                <a:schemeClr val="bg1"/>
              </a:solidFill>
            </a:rPr>
            <a:t>Finalized the purchase of Pulte Homes in 2023.</a:t>
          </a:r>
        </a:p>
      </dgm:t>
    </dgm:pt>
    <dgm:pt modelId="{BD0DFF75-0609-443F-BA7D-1F43F6ACD1BB}" type="parTrans" cxnId="{AF50D6CD-6ADE-4F44-B206-8FD92F9B7877}">
      <dgm:prSet/>
      <dgm:spPr/>
      <dgm:t>
        <a:bodyPr/>
        <a:lstStyle/>
        <a:p>
          <a:endParaRPr lang="en-US"/>
        </a:p>
      </dgm:t>
    </dgm:pt>
    <dgm:pt modelId="{816B93D8-45C7-4D42-83A1-7354F7465D9B}" type="sibTrans" cxnId="{AF50D6CD-6ADE-4F44-B206-8FD92F9B7877}">
      <dgm:prSet/>
      <dgm:spPr/>
      <dgm:t>
        <a:bodyPr/>
        <a:lstStyle/>
        <a:p>
          <a:endParaRPr lang="en-US"/>
        </a:p>
      </dgm:t>
    </dgm:pt>
    <dgm:pt modelId="{F99076D3-52A8-471F-AA8B-AFCA617843EE}">
      <dgm:prSet phldrT="[Text]" custT="1"/>
      <dgm:spPr/>
      <dgm:t>
        <a:bodyPr/>
        <a:lstStyle/>
        <a:p>
          <a:pPr>
            <a:buFont typeface="Arial" panose="020B0604020202020204" pitchFamily="34" charset="0"/>
            <a:buChar char="•"/>
          </a:pPr>
          <a:r>
            <a:rPr lang="en-US" sz="2200" b="0" dirty="0">
              <a:solidFill>
                <a:schemeClr val="bg1"/>
              </a:solidFill>
            </a:rPr>
            <a:t>Working to develop Estuary I, Estuary II, and Linnet Corner (North Housing Project).</a:t>
          </a:r>
        </a:p>
      </dgm:t>
    </dgm:pt>
    <dgm:pt modelId="{05B67523-7C88-47D1-9F00-120FDD4F426C}" type="parTrans" cxnId="{F3986D92-3F53-4C58-AB3D-E1343C5C87D6}">
      <dgm:prSet/>
      <dgm:spPr/>
      <dgm:t>
        <a:bodyPr/>
        <a:lstStyle/>
        <a:p>
          <a:endParaRPr lang="en-US"/>
        </a:p>
      </dgm:t>
    </dgm:pt>
    <dgm:pt modelId="{B881BE28-0E30-48A2-8279-D81E0A42B6B2}" type="sibTrans" cxnId="{F3986D92-3F53-4C58-AB3D-E1343C5C87D6}">
      <dgm:prSet/>
      <dgm:spPr/>
      <dgm:t>
        <a:bodyPr/>
        <a:lstStyle/>
        <a:p>
          <a:endParaRPr lang="en-US"/>
        </a:p>
      </dgm:t>
    </dgm:pt>
    <dgm:pt modelId="{3807CE95-C4DA-4798-BD79-5EFE3806280D}">
      <dgm:prSet phldrT="[Text]" custT="1"/>
      <dgm:spPr/>
      <dgm:t>
        <a:bodyPr/>
        <a:lstStyle/>
        <a:p>
          <a:pPr>
            <a:buFont typeface="Arial" panose="020B0604020202020204" pitchFamily="34" charset="0"/>
            <a:buChar char="•"/>
          </a:pPr>
          <a:r>
            <a:rPr lang="en-US" sz="2200" b="0" dirty="0">
              <a:solidFill>
                <a:schemeClr val="bg1"/>
              </a:solidFill>
            </a:rPr>
            <a:t>Finished construction and rehabilitation of Rosefield Village in August 2022 and completed lease up in December 2022. </a:t>
          </a:r>
        </a:p>
      </dgm:t>
    </dgm:pt>
    <dgm:pt modelId="{9E58AEDA-8183-40CB-A106-9567FDA9017D}" type="parTrans" cxnId="{F64F36A8-1C0D-4B50-AFFC-9291C3C26241}">
      <dgm:prSet/>
      <dgm:spPr/>
      <dgm:t>
        <a:bodyPr/>
        <a:lstStyle/>
        <a:p>
          <a:endParaRPr lang="en-US"/>
        </a:p>
      </dgm:t>
    </dgm:pt>
    <dgm:pt modelId="{F79F2F3C-A24A-42ED-AA5C-83629753DA6D}" type="sibTrans" cxnId="{F64F36A8-1C0D-4B50-AFFC-9291C3C26241}">
      <dgm:prSet/>
      <dgm:spPr/>
      <dgm:t>
        <a:bodyPr/>
        <a:lstStyle/>
        <a:p>
          <a:endParaRPr lang="en-US"/>
        </a:p>
      </dgm:t>
    </dgm:pt>
    <dgm:pt modelId="{1478D577-7F73-4118-AEE7-74201141A8D1}">
      <dgm:prSet custT="1"/>
      <dgm:spPr/>
      <dgm:t>
        <a:bodyPr/>
        <a:lstStyle/>
        <a:p>
          <a:pPr>
            <a:buFont typeface="Arial" panose="020B0604020202020204" pitchFamily="34" charset="0"/>
            <a:buChar char="•"/>
          </a:pPr>
          <a:r>
            <a:rPr lang="en-US" sz="2200" b="0" dirty="0">
              <a:solidFill>
                <a:schemeClr val="bg1"/>
              </a:solidFill>
            </a:rPr>
            <a:t>Partnered with Rica Vista Apartments in December 2022 to preserve affordability of 132 units. </a:t>
          </a:r>
        </a:p>
      </dgm:t>
    </dgm:pt>
    <dgm:pt modelId="{B9472C85-4B19-4D95-9A78-C01061EE331A}" type="parTrans" cxnId="{E5BFED8D-4E4A-4309-8BB2-245C20BCB39C}">
      <dgm:prSet/>
      <dgm:spPr/>
      <dgm:t>
        <a:bodyPr/>
        <a:lstStyle/>
        <a:p>
          <a:endParaRPr lang="en-US"/>
        </a:p>
      </dgm:t>
    </dgm:pt>
    <dgm:pt modelId="{C024D026-8C02-466F-8440-20AA34ECC5C3}" type="sibTrans" cxnId="{E5BFED8D-4E4A-4309-8BB2-245C20BCB39C}">
      <dgm:prSet/>
      <dgm:spPr/>
      <dgm:t>
        <a:bodyPr/>
        <a:lstStyle/>
        <a:p>
          <a:endParaRPr lang="en-US"/>
        </a:p>
      </dgm:t>
    </dgm:pt>
    <dgm:pt modelId="{CB4EE95F-3BA9-42E7-91EC-E2CE69E57670}">
      <dgm:prSet custT="1"/>
      <dgm:spPr/>
      <dgm:t>
        <a:bodyPr/>
        <a:lstStyle/>
        <a:p>
          <a:pPr>
            <a:buFont typeface="Arial" panose="020B0604020202020204" pitchFamily="34" charset="0"/>
            <a:buChar char="•"/>
          </a:pPr>
          <a:r>
            <a:rPr lang="en-US" sz="2200" b="0" dirty="0">
              <a:solidFill>
                <a:schemeClr val="bg1"/>
              </a:solidFill>
            </a:rPr>
            <a:t>As of September 1, 2024, provided 145 landlord incentives totaling about $200k under the MTW program</a:t>
          </a:r>
          <a:r>
            <a:rPr lang="en-US" sz="2400" b="0" dirty="0">
              <a:solidFill>
                <a:schemeClr val="bg1"/>
              </a:solidFill>
            </a:rPr>
            <a:t>.</a:t>
          </a:r>
        </a:p>
      </dgm:t>
    </dgm:pt>
    <dgm:pt modelId="{72A4D2E8-627A-42F4-A271-34CC9230AFD8}" type="parTrans" cxnId="{3A77C1E8-8639-4A5A-B86C-C78A241BCACB}">
      <dgm:prSet/>
      <dgm:spPr/>
      <dgm:t>
        <a:bodyPr/>
        <a:lstStyle/>
        <a:p>
          <a:endParaRPr lang="en-US"/>
        </a:p>
      </dgm:t>
    </dgm:pt>
    <dgm:pt modelId="{5B60FF25-F9DC-41EC-92DC-D91CF5099494}" type="sibTrans" cxnId="{3A77C1E8-8639-4A5A-B86C-C78A241BCACB}">
      <dgm:prSet/>
      <dgm:spPr/>
      <dgm:t>
        <a:bodyPr/>
        <a:lstStyle/>
        <a:p>
          <a:endParaRPr lang="en-US"/>
        </a:p>
      </dgm:t>
    </dgm:pt>
    <dgm:pt modelId="{76BAF394-AFA9-4371-A9E7-1D9C7D28F436}">
      <dgm:prSet phldrT="[Text]" custT="1"/>
      <dgm:spPr/>
      <dgm:t>
        <a:bodyPr/>
        <a:lstStyle/>
        <a:p>
          <a:pPr>
            <a:buFont typeface="Arial" panose="020B0604020202020204" pitchFamily="34" charset="0"/>
            <a:buChar char="•"/>
          </a:pPr>
          <a:r>
            <a:rPr lang="en-US" sz="2200" b="0" dirty="0">
              <a:solidFill>
                <a:schemeClr val="bg1"/>
              </a:solidFill>
            </a:rPr>
            <a:t>Purchased AUSD site for the Poplar in March 2022</a:t>
          </a:r>
        </a:p>
      </dgm:t>
    </dgm:pt>
    <dgm:pt modelId="{8B44551C-E155-4123-8C47-44D6CDB664A8}" type="parTrans" cxnId="{F02E9001-AF6A-4B5C-8D6D-6155C9EA7E1F}">
      <dgm:prSet/>
      <dgm:spPr/>
      <dgm:t>
        <a:bodyPr/>
        <a:lstStyle/>
        <a:p>
          <a:endParaRPr lang="en-US"/>
        </a:p>
      </dgm:t>
    </dgm:pt>
    <dgm:pt modelId="{27F4C218-314F-4854-AEA1-60C93B78479F}" type="sibTrans" cxnId="{F02E9001-AF6A-4B5C-8D6D-6155C9EA7E1F}">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02344"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34257">
        <dgm:presLayoutVars>
          <dgm:bulletEnabled val="1"/>
        </dgm:presLayoutVars>
      </dgm:prSet>
      <dgm:spPr/>
    </dgm:pt>
  </dgm:ptLst>
  <dgm:cxnLst>
    <dgm:cxn modelId="{F02E9001-AF6A-4B5C-8D6D-6155C9EA7E1F}" srcId="{544534BE-1679-4284-82A1-E31F6FF4AE6F}" destId="{76BAF394-AFA9-4371-A9E7-1D9C7D28F436}" srcOrd="1" destOrd="0" parTransId="{8B44551C-E155-4123-8C47-44D6CDB664A8}" sibTransId="{27F4C218-314F-4854-AEA1-60C93B78479F}"/>
    <dgm:cxn modelId="{6A286003-E8CA-44D4-A74D-6F4B909DA516}" type="presOf" srcId="{97E0D214-4627-4E3B-988E-D47C6B5F83B0}" destId="{D37C5555-62DC-479B-B7B7-705AB9E7803B}" srcOrd="0" destOrd="12" presId="urn:microsoft.com/office/officeart/2005/8/layout/vList2"/>
    <dgm:cxn modelId="{7282860D-EC6E-4073-8CCA-40764491DDE8}" srcId="{645DA5AD-A062-4A3E-B034-55F94CA97E95}" destId="{C439E4D3-E43D-45AB-B7B2-B00C059874B0}" srcOrd="3" destOrd="0" parTransId="{EE0FC510-3EBE-4860-8FF8-629D53A6BF95}" sibTransId="{BA138DE4-CC5B-4A93-AB87-04854536C5A4}"/>
    <dgm:cxn modelId="{04972E11-87AF-4ABA-9E2A-91435FEC645E}" srcId="{6E84DEFB-AD99-4699-A5DA-8D331F384ABF}" destId="{645DA5AD-A062-4A3E-B034-55F94CA97E95}" srcOrd="0" destOrd="0" parTransId="{28283E2F-0936-4508-9EEB-E7AB49E7CB5D}" sibTransId="{5C2C6F5A-1FB3-47D4-8734-8F282C81AF3B}"/>
    <dgm:cxn modelId="{7C288711-6CEC-4459-BD58-F86077307DA1}" srcId="{645DA5AD-A062-4A3E-B034-55F94CA97E95}" destId="{97E0D214-4627-4E3B-988E-D47C6B5F83B0}" srcOrd="6" destOrd="0" parTransId="{9CFE16A7-5279-4711-B530-FF6D2A87AFAC}" sibTransId="{1C61BF11-401A-46AD-9031-D68F2CDF956B}"/>
    <dgm:cxn modelId="{AB46D42A-5772-4B23-BA94-310E3F76889F}" type="presOf" srcId="{544534BE-1679-4284-82A1-E31F6FF4AE6F}" destId="{D37C5555-62DC-479B-B7B7-705AB9E7803B}" srcOrd="0" destOrd="0" presId="urn:microsoft.com/office/officeart/2005/8/layout/vList2"/>
    <dgm:cxn modelId="{2512DF2E-1D51-4A1B-B872-D210801BB8FB}" type="presOf" srcId="{1478D577-7F73-4118-AEE7-74201141A8D1}" destId="{D37C5555-62DC-479B-B7B7-705AB9E7803B}" srcOrd="0" destOrd="6" presId="urn:microsoft.com/office/officeart/2005/8/layout/vList2"/>
    <dgm:cxn modelId="{66DDB233-8256-4896-8E79-F48F65EC92D5}" type="presOf" srcId="{DA2C3539-D77F-40F3-A910-7069D33044BD}" destId="{D37C5555-62DC-479B-B7B7-705AB9E7803B}" srcOrd="0" destOrd="7" presId="urn:microsoft.com/office/officeart/2005/8/layout/vList2"/>
    <dgm:cxn modelId="{227E4136-6BD1-454A-87FE-EFB1CE258C91}" type="presOf" srcId="{CA53E327-AED2-4472-9216-1E2C02AD4FEF}" destId="{D37C5555-62DC-479B-B7B7-705AB9E7803B}" srcOrd="0" destOrd="5" presId="urn:microsoft.com/office/officeart/2005/8/layout/vList2"/>
    <dgm:cxn modelId="{1EAB3338-FA62-4C9F-A75D-8F1DF4591D90}" type="presOf" srcId="{3807CE95-C4DA-4798-BD79-5EFE3806280D}" destId="{D37C5555-62DC-479B-B7B7-705AB9E7803B}" srcOrd="0" destOrd="4" presId="urn:microsoft.com/office/officeart/2005/8/layout/vList2"/>
    <dgm:cxn modelId="{50077C3A-E574-4E80-B8E4-6E2794E60FC5}" type="presOf" srcId="{407C9635-F814-4E75-866B-4427F6751119}" destId="{D37C5555-62DC-479B-B7B7-705AB9E7803B}" srcOrd="0" destOrd="10"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38DDBA7C-4285-4EC4-B6D7-5EFE165A1795}" srcId="{645DA5AD-A062-4A3E-B034-55F94CA97E95}" destId="{39819A2C-C0D3-471E-A1B8-92DAF7BAEC5D}" srcOrd="5" destOrd="0" parTransId="{921DC5A6-61FD-40FB-8BCF-81A034261569}" sibTransId="{62078498-75F7-448F-B36A-2F311DEB0515}"/>
    <dgm:cxn modelId="{F4E0F084-C3AA-4070-A338-83B274F27F4B}" srcId="{645DA5AD-A062-4A3E-B034-55F94CA97E95}" destId="{DA2C3539-D77F-40F3-A910-7069D33044BD}" srcOrd="2" destOrd="0" parTransId="{E08DE177-8222-470D-A328-75430CE5425A}" sibTransId="{5146ED6A-B23E-49C4-A6EC-6D30A9A4EABA}"/>
    <dgm:cxn modelId="{E5BFED8D-4E4A-4309-8BB2-245C20BCB39C}" srcId="{CA53E327-AED2-4472-9216-1E2C02AD4FEF}" destId="{1478D577-7F73-4118-AEE7-74201141A8D1}" srcOrd="0" destOrd="0" parTransId="{B9472C85-4B19-4D95-9A78-C01061EE331A}" sibTransId="{C024D026-8C02-466F-8440-20AA34ECC5C3}"/>
    <dgm:cxn modelId="{F3986D92-3F53-4C58-AB3D-E1343C5C87D6}" srcId="{544534BE-1679-4284-82A1-E31F6FF4AE6F}" destId="{F99076D3-52A8-471F-AA8B-AFCA617843EE}" srcOrd="2" destOrd="0" parTransId="{05B67523-7C88-47D1-9F00-120FDD4F426C}" sibTransId="{B881BE28-0E30-48A2-8279-D81E0A42B6B2}"/>
    <dgm:cxn modelId="{98803797-A9FF-4FE9-BAB0-C4BFDE14CF03}" type="presOf" srcId="{6E84DEFB-AD99-4699-A5DA-8D331F384ABF}" destId="{50B3C5B0-6B6C-451F-941B-2C52D8F73859}" srcOrd="0" destOrd="0" presId="urn:microsoft.com/office/officeart/2005/8/layout/vList2"/>
    <dgm:cxn modelId="{1C3FE897-44C6-43E5-BF80-F8D91D727397}" type="presOf" srcId="{CB4EE95F-3BA9-42E7-91EC-E2CE69E57670}" destId="{D37C5555-62DC-479B-B7B7-705AB9E7803B}" srcOrd="0" destOrd="8" presId="urn:microsoft.com/office/officeart/2005/8/layout/vList2"/>
    <dgm:cxn modelId="{8A1C06A5-E7FA-41F5-95E8-C776E3BC31B3}" srcId="{645DA5AD-A062-4A3E-B034-55F94CA97E95}" destId="{407C9635-F814-4E75-866B-4427F6751119}" srcOrd="4" destOrd="0" parTransId="{7FDA1562-298C-4E56-A732-46A4DB657F27}" sibTransId="{C7B7D78A-64C1-4A02-BF6A-D5108C5E8C6C}"/>
    <dgm:cxn modelId="{F64F36A8-1C0D-4B50-AFFC-9291C3C26241}" srcId="{544534BE-1679-4284-82A1-E31F6FF4AE6F}" destId="{3807CE95-C4DA-4798-BD79-5EFE3806280D}" srcOrd="3" destOrd="0" parTransId="{9E58AEDA-8183-40CB-A106-9567FDA9017D}" sibTransId="{F79F2F3C-A24A-42ED-AA5C-83629753DA6D}"/>
    <dgm:cxn modelId="{A3DA2BAA-312A-4C7C-883A-438816816C6E}" type="presOf" srcId="{76BAF394-AFA9-4371-A9E7-1D9C7D28F436}" destId="{D37C5555-62DC-479B-B7B7-705AB9E7803B}" srcOrd="0" destOrd="2" presId="urn:microsoft.com/office/officeart/2005/8/layout/vList2"/>
    <dgm:cxn modelId="{ADE9CAB7-8319-481D-80BE-44453F954DE1}" srcId="{645DA5AD-A062-4A3E-B034-55F94CA97E95}" destId="{CA53E327-AED2-4472-9216-1E2C02AD4FEF}" srcOrd="1" destOrd="0" parTransId="{6ABC0CA4-B3FB-4D63-B90B-BED6C3352998}" sibTransId="{8E12144D-35E4-4B89-A5A4-BBA0FAD8B3DD}"/>
    <dgm:cxn modelId="{4A2A85B8-B71E-4077-B9E6-AE07D822ACDC}" type="presOf" srcId="{F99076D3-52A8-471F-AA8B-AFCA617843EE}" destId="{D37C5555-62DC-479B-B7B7-705AB9E7803B}" srcOrd="0" destOrd="3" presId="urn:microsoft.com/office/officeart/2005/8/layout/vList2"/>
    <dgm:cxn modelId="{CD48FCC3-8471-4BC6-BBD3-0AF6B8229E5B}" type="presOf" srcId="{645DA5AD-A062-4A3E-B034-55F94CA97E95}" destId="{87E7BCC4-CB78-4EFF-B0E6-48B75CDE1E20}" srcOrd="0" destOrd="0" presId="urn:microsoft.com/office/officeart/2005/8/layout/vList2"/>
    <dgm:cxn modelId="{AC4E51C4-8B01-4822-870B-0E6FB239F042}" type="presOf" srcId="{39819A2C-C0D3-471E-A1B8-92DAF7BAEC5D}" destId="{D37C5555-62DC-479B-B7B7-705AB9E7803B}" srcOrd="0" destOrd="11" presId="urn:microsoft.com/office/officeart/2005/8/layout/vList2"/>
    <dgm:cxn modelId="{AF50D6CD-6ADE-4F44-B206-8FD92F9B7877}" srcId="{544534BE-1679-4284-82A1-E31F6FF4AE6F}" destId="{DF2491FE-AA39-4468-88B1-CE97DECD7961}" srcOrd="0" destOrd="0" parTransId="{BD0DFF75-0609-443F-BA7D-1F43F6ACD1BB}" sibTransId="{816B93D8-45C7-4D42-83A1-7354F7465D9B}"/>
    <dgm:cxn modelId="{2AE7A3D9-8B8F-45A7-BCA4-48F84EED8265}" type="presOf" srcId="{DF2491FE-AA39-4468-88B1-CE97DECD7961}" destId="{D37C5555-62DC-479B-B7B7-705AB9E7803B}" srcOrd="0" destOrd="1" presId="urn:microsoft.com/office/officeart/2005/8/layout/vList2"/>
    <dgm:cxn modelId="{3A77C1E8-8639-4A5A-B86C-C78A241BCACB}" srcId="{DA2C3539-D77F-40F3-A910-7069D33044BD}" destId="{CB4EE95F-3BA9-42E7-91EC-E2CE69E57670}" srcOrd="0" destOrd="0" parTransId="{72A4D2E8-627A-42F4-A271-34CC9230AFD8}" sibTransId="{5B60FF25-F9DC-41EC-92DC-D91CF5099494}"/>
    <dgm:cxn modelId="{08DA8AED-CDA4-47E6-9B8A-EB02267F7E3E}" type="presOf" srcId="{C439E4D3-E43D-45AB-B7B2-B00C059874B0}" destId="{D37C5555-62DC-479B-B7B7-705AB9E7803B}" srcOrd="0" destOrd="9"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5DA5AD-A062-4A3E-B034-55F94CA97E95}">
      <dgm:prSet phldrT="[Text]" custT="1"/>
      <dgm:spPr/>
      <dgm:t>
        <a:bodyPr/>
        <a:lstStyle/>
        <a:p>
          <a:pPr algn="ctr"/>
          <a:r>
            <a:rPr lang="en-US" sz="2800" b="1" dirty="0"/>
            <a:t>Expand housing choice throughout the City of Alameda </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pPr>
            <a:buFont typeface="+mj-lt"/>
            <a:buAutoNum type="arabicPeriod" startAt="4"/>
          </a:pPr>
          <a:r>
            <a:rPr lang="en-US" sz="2400" b="1" dirty="0">
              <a:solidFill>
                <a:schemeClr val="bg1"/>
              </a:solidFill>
            </a:rPr>
            <a:t>Provide housing to persons experiencing homelessness via Mod Rehab, Shelter Plus Care, PBV, and VASH programs.</a:t>
          </a:r>
          <a:endParaRPr lang="en-US" sz="1600" b="1" dirty="0">
            <a:solidFill>
              <a:schemeClr val="bg1"/>
            </a:solidFill>
          </a:endParaRP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97E0D214-4627-4E3B-988E-D47C6B5F83B0}">
      <dgm:prSet custT="1"/>
      <dgm:spPr/>
      <dgm:t>
        <a:bodyPr/>
        <a:lstStyle/>
        <a:p>
          <a:endParaRPr lang="en-US" sz="2000" dirty="0">
            <a:solidFill>
              <a:schemeClr val="bg1"/>
            </a:solidFill>
          </a:endParaRPr>
        </a:p>
      </dgm:t>
    </dgm:pt>
    <dgm:pt modelId="{9CFE16A7-5279-4711-B530-FF6D2A87AFAC}" type="parTrans" cxnId="{7C288711-6CEC-4459-BD58-F86077307DA1}">
      <dgm:prSet/>
      <dgm:spPr/>
      <dgm:t>
        <a:bodyPr/>
        <a:lstStyle/>
        <a:p>
          <a:endParaRPr lang="en-US"/>
        </a:p>
      </dgm:t>
    </dgm:pt>
    <dgm:pt modelId="{1C61BF11-401A-46AD-9031-D68F2CDF956B}" type="sibTrans" cxnId="{7C288711-6CEC-4459-BD58-F86077307DA1}">
      <dgm:prSet/>
      <dgm:spPr/>
      <dgm:t>
        <a:bodyPr/>
        <a:lstStyle/>
        <a:p>
          <a:endParaRPr lang="en-US"/>
        </a:p>
      </dgm:t>
    </dgm:pt>
    <dgm:pt modelId="{39819A2C-C0D3-471E-A1B8-92DAF7BAEC5D}">
      <dgm:prSet custT="1"/>
      <dgm:spPr/>
      <dgm:t>
        <a:bodyPr/>
        <a:lstStyle/>
        <a:p>
          <a:endParaRPr lang="en-US" sz="2400" dirty="0">
            <a:solidFill>
              <a:schemeClr val="bg1"/>
            </a:solidFill>
          </a:endParaRPr>
        </a:p>
      </dgm:t>
    </dgm:pt>
    <dgm:pt modelId="{921DC5A6-61FD-40FB-8BCF-81A034261569}" type="parTrans" cxnId="{38DDBA7C-4285-4EC4-B6D7-5EFE165A1795}">
      <dgm:prSet/>
      <dgm:spPr/>
      <dgm:t>
        <a:bodyPr/>
        <a:lstStyle/>
        <a:p>
          <a:endParaRPr lang="en-US"/>
        </a:p>
      </dgm:t>
    </dgm:pt>
    <dgm:pt modelId="{62078498-75F7-448F-B36A-2F311DEB0515}" type="sibTrans" cxnId="{38DDBA7C-4285-4EC4-B6D7-5EFE165A1795}">
      <dgm:prSet/>
      <dgm:spPr/>
      <dgm:t>
        <a:bodyPr/>
        <a:lstStyle/>
        <a:p>
          <a:endParaRPr lang="en-US"/>
        </a:p>
      </dgm:t>
    </dgm:pt>
    <dgm:pt modelId="{407C9635-F814-4E75-866B-4427F6751119}">
      <dgm:prSet custT="1"/>
      <dgm:spPr/>
      <dgm:t>
        <a:bodyPr/>
        <a:lstStyle/>
        <a:p>
          <a:endParaRPr lang="en-US" sz="2400" dirty="0">
            <a:solidFill>
              <a:schemeClr val="bg1"/>
            </a:solidFill>
          </a:endParaRPr>
        </a:p>
      </dgm:t>
    </dgm:pt>
    <dgm:pt modelId="{7FDA1562-298C-4E56-A732-46A4DB657F27}" type="parTrans" cxnId="{8A1C06A5-E7FA-41F5-95E8-C776E3BC31B3}">
      <dgm:prSet/>
      <dgm:spPr/>
      <dgm:t>
        <a:bodyPr/>
        <a:lstStyle/>
        <a:p>
          <a:endParaRPr lang="en-US"/>
        </a:p>
      </dgm:t>
    </dgm:pt>
    <dgm:pt modelId="{C7B7D78A-64C1-4A02-BF6A-D5108C5E8C6C}" type="sibTrans" cxnId="{8A1C06A5-E7FA-41F5-95E8-C776E3BC31B3}">
      <dgm:prSet/>
      <dgm:spPr/>
      <dgm:t>
        <a:bodyPr/>
        <a:lstStyle/>
        <a:p>
          <a:endParaRPr lang="en-US"/>
        </a:p>
      </dgm:t>
    </dgm:pt>
    <dgm:pt modelId="{5352AE4B-1B6D-4015-A661-239386266BB0}">
      <dgm:prSet custT="1"/>
      <dgm:spPr/>
      <dgm:t>
        <a:bodyPr/>
        <a:lstStyle/>
        <a:p>
          <a:pPr>
            <a:buFont typeface="+mj-lt"/>
            <a:buAutoNum type="arabicPeriod" startAt="5"/>
          </a:pPr>
          <a:r>
            <a:rPr lang="en-US" sz="2400" b="1" dirty="0">
              <a:solidFill>
                <a:schemeClr val="bg1"/>
              </a:solidFill>
            </a:rPr>
            <a:t>Apply for new funding sources from HUD as eligible. </a:t>
          </a:r>
        </a:p>
      </dgm:t>
    </dgm:pt>
    <dgm:pt modelId="{3CDF6865-7493-4672-B013-F3E782969F30}" type="parTrans" cxnId="{45D0CB31-D980-4843-B031-BBDEEB4E8C85}">
      <dgm:prSet/>
      <dgm:spPr/>
      <dgm:t>
        <a:bodyPr/>
        <a:lstStyle/>
        <a:p>
          <a:endParaRPr lang="en-US"/>
        </a:p>
      </dgm:t>
    </dgm:pt>
    <dgm:pt modelId="{5E3CA5DD-2925-4757-B89C-2E25ACA1C2A4}" type="sibTrans" cxnId="{45D0CB31-D980-4843-B031-BBDEEB4E8C85}">
      <dgm:prSet/>
      <dgm:spPr/>
      <dgm:t>
        <a:bodyPr/>
        <a:lstStyle/>
        <a:p>
          <a:endParaRPr lang="en-US"/>
        </a:p>
      </dgm:t>
    </dgm:pt>
    <dgm:pt modelId="{8A22D164-8E84-4EC2-BA91-F54B8A9069F7}">
      <dgm:prSet custT="1"/>
      <dgm:spPr/>
      <dgm:t>
        <a:bodyPr/>
        <a:lstStyle/>
        <a:p>
          <a:pPr>
            <a:buFont typeface="+mj-lt"/>
            <a:buAutoNum type="arabicPeriod" startAt="6"/>
          </a:pPr>
          <a:r>
            <a:rPr lang="en-US" sz="2400" b="1" dirty="0">
              <a:solidFill>
                <a:schemeClr val="bg1"/>
              </a:solidFill>
            </a:rPr>
            <a:t>Issue Requests for Proposals (RFPs) for PBV.</a:t>
          </a:r>
        </a:p>
      </dgm:t>
    </dgm:pt>
    <dgm:pt modelId="{CA39CE49-9D60-4C25-B126-5584F1D39F4F}" type="parTrans" cxnId="{B5403FDF-CB58-48AD-85CC-E075EED541DD}">
      <dgm:prSet/>
      <dgm:spPr/>
      <dgm:t>
        <a:bodyPr/>
        <a:lstStyle/>
        <a:p>
          <a:endParaRPr lang="en-US"/>
        </a:p>
      </dgm:t>
    </dgm:pt>
    <dgm:pt modelId="{6CDDC6E6-7FBC-4E9F-AA52-0ADAB460045C}" type="sibTrans" cxnId="{B5403FDF-CB58-48AD-85CC-E075EED541DD}">
      <dgm:prSet/>
      <dgm:spPr/>
      <dgm:t>
        <a:bodyPr/>
        <a:lstStyle/>
        <a:p>
          <a:endParaRPr lang="en-US"/>
        </a:p>
      </dgm:t>
    </dgm:pt>
    <dgm:pt modelId="{AE2468CC-849B-4A5E-B4EE-8BDD431782B7}">
      <dgm:prSet custT="1"/>
      <dgm:spPr/>
      <dgm:t>
        <a:bodyPr/>
        <a:lstStyle/>
        <a:p>
          <a:pPr>
            <a:buFont typeface="Arial" panose="020B0604020202020204" pitchFamily="34" charset="0"/>
            <a:buChar char="•"/>
          </a:pPr>
          <a:r>
            <a:rPr lang="en-US" sz="2400" b="0" dirty="0">
              <a:solidFill>
                <a:schemeClr val="bg1"/>
              </a:solidFill>
            </a:rPr>
            <a:t>Also awarded 10 Stability Vouchers and 57 Emergency Housing Choice Vouchers.</a:t>
          </a:r>
        </a:p>
      </dgm:t>
    </dgm:pt>
    <dgm:pt modelId="{66943A48-333E-4D9A-A205-27CA570BBFEB}" type="parTrans" cxnId="{75C9FB6F-95B6-401D-BC27-417FB880A882}">
      <dgm:prSet/>
      <dgm:spPr/>
      <dgm:t>
        <a:bodyPr/>
        <a:lstStyle/>
        <a:p>
          <a:endParaRPr lang="en-US"/>
        </a:p>
      </dgm:t>
    </dgm:pt>
    <dgm:pt modelId="{EC575907-51F9-426B-99CF-00A76FC0DA7B}" type="sibTrans" cxnId="{75C9FB6F-95B6-401D-BC27-417FB880A882}">
      <dgm:prSet/>
      <dgm:spPr/>
      <dgm:t>
        <a:bodyPr/>
        <a:lstStyle/>
        <a:p>
          <a:endParaRPr lang="en-US"/>
        </a:p>
      </dgm:t>
    </dgm:pt>
    <dgm:pt modelId="{159FFCEA-12BE-4099-9E3F-668D4710969C}">
      <dgm:prSet custT="1"/>
      <dgm:spPr/>
      <dgm:t>
        <a:bodyPr/>
        <a:lstStyle/>
        <a:p>
          <a:pPr>
            <a:buFont typeface="Arial" panose="020B0604020202020204" pitchFamily="34" charset="0"/>
            <a:buChar char="•"/>
          </a:pPr>
          <a:r>
            <a:rPr lang="en-US" sz="2400" b="0" dirty="0">
              <a:solidFill>
                <a:schemeClr val="bg1"/>
              </a:solidFill>
            </a:rPr>
            <a:t>Awarded 18 Shelter Plus Care vouchers and 30 Mod Rehab vouchers. </a:t>
          </a:r>
        </a:p>
      </dgm:t>
    </dgm:pt>
    <dgm:pt modelId="{7C9A8E01-9559-4EC8-8835-3D23B2F3113F}" type="parTrans" cxnId="{769D9A62-C29B-4CFB-8FDB-8D5C526AA22D}">
      <dgm:prSet/>
      <dgm:spPr/>
      <dgm:t>
        <a:bodyPr/>
        <a:lstStyle/>
        <a:p>
          <a:endParaRPr lang="en-US"/>
        </a:p>
      </dgm:t>
    </dgm:pt>
    <dgm:pt modelId="{5223D592-D232-4DBC-99B9-8EA6FC97B804}" type="sibTrans" cxnId="{769D9A62-C29B-4CFB-8FDB-8D5C526AA22D}">
      <dgm:prSet/>
      <dgm:spPr/>
      <dgm:t>
        <a:bodyPr/>
        <a:lstStyle/>
        <a:p>
          <a:endParaRPr lang="en-US"/>
        </a:p>
      </dgm:t>
    </dgm:pt>
    <dgm:pt modelId="{BAFF0611-6CC8-41C9-BC52-F1C216D462C4}">
      <dgm:prSet custT="1"/>
      <dgm:spPr/>
      <dgm:t>
        <a:bodyPr/>
        <a:lstStyle/>
        <a:p>
          <a:r>
            <a:rPr lang="en-US" sz="2400" b="0" dirty="0">
              <a:solidFill>
                <a:schemeClr val="bg1"/>
              </a:solidFill>
            </a:rPr>
            <a:t>Requesting the use of 120 Faircloth to RAD PBV vouchers at Independence Plaza and working on a transfer from another PHA to have more Faircloth authority.</a:t>
          </a:r>
        </a:p>
      </dgm:t>
    </dgm:pt>
    <dgm:pt modelId="{50FF4E8E-DBBC-4A6D-87FC-3181648C752C}" type="parTrans" cxnId="{89EBF089-58A0-4E28-B6B0-65075F7C345A}">
      <dgm:prSet/>
      <dgm:spPr/>
      <dgm:t>
        <a:bodyPr/>
        <a:lstStyle/>
        <a:p>
          <a:endParaRPr lang="en-US"/>
        </a:p>
      </dgm:t>
    </dgm:pt>
    <dgm:pt modelId="{4E9D8B1D-FE7C-4141-91E6-CD7CAC18A089}" type="sibTrans" cxnId="{89EBF089-58A0-4E28-B6B0-65075F7C345A}">
      <dgm:prSet/>
      <dgm:spPr/>
      <dgm:t>
        <a:bodyPr/>
        <a:lstStyle/>
        <a:p>
          <a:endParaRPr lang="en-US"/>
        </a:p>
      </dgm:t>
    </dgm:pt>
    <dgm:pt modelId="{CB27A850-3469-4221-B2FF-ACEC433E8E3D}">
      <dgm:prSet custT="1"/>
      <dgm:spPr/>
      <dgm:t>
        <a:bodyPr/>
        <a:lstStyle/>
        <a:p>
          <a:pPr>
            <a:buFont typeface="Arial" panose="020B0604020202020204" pitchFamily="34" charset="0"/>
            <a:buChar char="•"/>
          </a:pPr>
          <a:r>
            <a:rPr lang="en-US" sz="2400" b="0" dirty="0">
              <a:solidFill>
                <a:schemeClr val="bg1"/>
              </a:solidFill>
            </a:rPr>
            <a:t>As of September 1, 2024, had 375 PBVs and about 76 VASH and working on transfers from other PHAs to receive more VASH vouchers.</a:t>
          </a:r>
        </a:p>
      </dgm:t>
    </dgm:pt>
    <dgm:pt modelId="{3334B9BD-E1D7-4E3B-AFD8-21DC0697D61D}" type="parTrans" cxnId="{F931265E-BE3C-4293-9F83-422E8A961329}">
      <dgm:prSet/>
      <dgm:spPr/>
      <dgm:t>
        <a:bodyPr/>
        <a:lstStyle/>
        <a:p>
          <a:endParaRPr lang="en-US"/>
        </a:p>
      </dgm:t>
    </dgm:pt>
    <dgm:pt modelId="{4263C66B-CF39-4C2E-8FCA-6C33E02CCDF3}" type="sibTrans" cxnId="{F931265E-BE3C-4293-9F83-422E8A961329}">
      <dgm:prSet/>
      <dgm:spPr/>
      <dgm:t>
        <a:bodyPr/>
        <a:lstStyle/>
        <a:p>
          <a:endParaRPr lang="en-US"/>
        </a:p>
      </dgm:t>
    </dgm:pt>
    <dgm:pt modelId="{06909764-4553-45A7-A2BC-466459E35EB0}">
      <dgm:prSet custT="1"/>
      <dgm:spPr/>
      <dgm:t>
        <a:bodyPr/>
        <a:lstStyle/>
        <a:p>
          <a:pPr>
            <a:buFont typeface="Arial" panose="020B0604020202020204" pitchFamily="34" charset="0"/>
            <a:buChar char="•"/>
          </a:pPr>
          <a:r>
            <a:rPr lang="en-US" sz="2400" b="0" dirty="0">
              <a:solidFill>
                <a:schemeClr val="bg1"/>
              </a:solidFill>
            </a:rPr>
            <a:t>Completed 3 RFPs and selected 215 units for PBV. </a:t>
          </a:r>
        </a:p>
      </dgm:t>
    </dgm:pt>
    <dgm:pt modelId="{E9711946-E9D3-4F61-A173-E9079DA54752}" type="parTrans" cxnId="{C5BAB609-0BFD-41E6-B793-547598B76126}">
      <dgm:prSet/>
      <dgm:spPr/>
      <dgm:t>
        <a:bodyPr/>
        <a:lstStyle/>
        <a:p>
          <a:endParaRPr lang="en-US"/>
        </a:p>
      </dgm:t>
    </dgm:pt>
    <dgm:pt modelId="{E52BF822-CCF8-4DC6-BA7B-4D15B2F5ACF5}" type="sibTrans" cxnId="{C5BAB609-0BFD-41E6-B793-547598B76126}">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12655"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56203">
        <dgm:presLayoutVars>
          <dgm:bulletEnabled val="1"/>
        </dgm:presLayoutVars>
      </dgm:prSet>
      <dgm:spPr/>
    </dgm:pt>
  </dgm:ptLst>
  <dgm:cxnLst>
    <dgm:cxn modelId="{D1FF0402-3D3F-4CD1-8384-4439FD54880F}" type="presOf" srcId="{5352AE4B-1B6D-4015-A661-239386266BB0}" destId="{D37C5555-62DC-479B-B7B7-705AB9E7803B}" srcOrd="0" destOrd="4" presId="urn:microsoft.com/office/officeart/2005/8/layout/vList2"/>
    <dgm:cxn modelId="{6A286003-E8CA-44D4-A74D-6F4B909DA516}" type="presOf" srcId="{97E0D214-4627-4E3B-988E-D47C6B5F83B0}" destId="{D37C5555-62DC-479B-B7B7-705AB9E7803B}" srcOrd="0" destOrd="10" presId="urn:microsoft.com/office/officeart/2005/8/layout/vList2"/>
    <dgm:cxn modelId="{C5BAB609-0BFD-41E6-B793-547598B76126}" srcId="{8A22D164-8E84-4EC2-BA91-F54B8A9069F7}" destId="{06909764-4553-45A7-A2BC-466459E35EB0}" srcOrd="0" destOrd="0" parTransId="{E9711946-E9D3-4F61-A173-E9079DA54752}" sibTransId="{E52BF822-CCF8-4DC6-BA7B-4D15B2F5ACF5}"/>
    <dgm:cxn modelId="{04972E11-87AF-4ABA-9E2A-91435FEC645E}" srcId="{6E84DEFB-AD99-4699-A5DA-8D331F384ABF}" destId="{645DA5AD-A062-4A3E-B034-55F94CA97E95}" srcOrd="0" destOrd="0" parTransId="{28283E2F-0936-4508-9EEB-E7AB49E7CB5D}" sibTransId="{5C2C6F5A-1FB3-47D4-8734-8F282C81AF3B}"/>
    <dgm:cxn modelId="{7C288711-6CEC-4459-BD58-F86077307DA1}" srcId="{645DA5AD-A062-4A3E-B034-55F94CA97E95}" destId="{97E0D214-4627-4E3B-988E-D47C6B5F83B0}" srcOrd="5" destOrd="0" parTransId="{9CFE16A7-5279-4711-B530-FF6D2A87AFAC}" sibTransId="{1C61BF11-401A-46AD-9031-D68F2CDF956B}"/>
    <dgm:cxn modelId="{6526D719-0D88-4EFB-85A2-C640A2B636D5}" type="presOf" srcId="{BAFF0611-6CC8-41C9-BC52-F1C216D462C4}" destId="{D37C5555-62DC-479B-B7B7-705AB9E7803B}" srcOrd="0" destOrd="5" presId="urn:microsoft.com/office/officeart/2005/8/layout/vList2"/>
    <dgm:cxn modelId="{94E3931F-32A7-45E0-9D54-BF3715C4F60B}" type="presOf" srcId="{06909764-4553-45A7-A2BC-466459E35EB0}" destId="{D37C5555-62DC-479B-B7B7-705AB9E7803B}" srcOrd="0" destOrd="7" presId="urn:microsoft.com/office/officeart/2005/8/layout/vList2"/>
    <dgm:cxn modelId="{AB46D42A-5772-4B23-BA94-310E3F76889F}" type="presOf" srcId="{544534BE-1679-4284-82A1-E31F6FF4AE6F}" destId="{D37C5555-62DC-479B-B7B7-705AB9E7803B}" srcOrd="0" destOrd="0" presId="urn:microsoft.com/office/officeart/2005/8/layout/vList2"/>
    <dgm:cxn modelId="{1C09892C-1E66-4109-83AE-B9BC91635946}" type="presOf" srcId="{AE2468CC-849B-4A5E-B4EE-8BDD431782B7}" destId="{D37C5555-62DC-479B-B7B7-705AB9E7803B}" srcOrd="0" destOrd="3" presId="urn:microsoft.com/office/officeart/2005/8/layout/vList2"/>
    <dgm:cxn modelId="{45D0CB31-D980-4843-B031-BBDEEB4E8C85}" srcId="{645DA5AD-A062-4A3E-B034-55F94CA97E95}" destId="{5352AE4B-1B6D-4015-A661-239386266BB0}" srcOrd="1" destOrd="0" parTransId="{3CDF6865-7493-4672-B013-F3E782969F30}" sibTransId="{5E3CA5DD-2925-4757-B89C-2E25ACA1C2A4}"/>
    <dgm:cxn modelId="{0FB93936-1D60-48B7-933A-919FEB7129F1}" type="presOf" srcId="{159FFCEA-12BE-4099-9E3F-668D4710969C}" destId="{D37C5555-62DC-479B-B7B7-705AB9E7803B}" srcOrd="0" destOrd="1" presId="urn:microsoft.com/office/officeart/2005/8/layout/vList2"/>
    <dgm:cxn modelId="{50077C3A-E574-4E80-B8E4-6E2794E60FC5}" type="presOf" srcId="{407C9635-F814-4E75-866B-4427F6751119}" destId="{D37C5555-62DC-479B-B7B7-705AB9E7803B}" srcOrd="0" destOrd="8" presId="urn:microsoft.com/office/officeart/2005/8/layout/vList2"/>
    <dgm:cxn modelId="{F931265E-BE3C-4293-9F83-422E8A961329}" srcId="{544534BE-1679-4284-82A1-E31F6FF4AE6F}" destId="{CB27A850-3469-4221-B2FF-ACEC433E8E3D}" srcOrd="1" destOrd="0" parTransId="{3334B9BD-E1D7-4E3B-AFD8-21DC0697D61D}" sibTransId="{4263C66B-CF39-4C2E-8FCA-6C33E02CCDF3}"/>
    <dgm:cxn modelId="{769D9A62-C29B-4CFB-8FDB-8D5C526AA22D}" srcId="{544534BE-1679-4284-82A1-E31F6FF4AE6F}" destId="{159FFCEA-12BE-4099-9E3F-668D4710969C}" srcOrd="0" destOrd="0" parTransId="{7C9A8E01-9559-4EC8-8835-3D23B2F3113F}" sibTransId="{5223D592-D232-4DBC-99B9-8EA6FC97B804}"/>
    <dgm:cxn modelId="{75C9FB6F-95B6-401D-BC27-417FB880A882}" srcId="{544534BE-1679-4284-82A1-E31F6FF4AE6F}" destId="{AE2468CC-849B-4A5E-B4EE-8BDD431782B7}" srcOrd="2" destOrd="0" parTransId="{66943A48-333E-4D9A-A205-27CA570BBFEB}" sibTransId="{EC575907-51F9-426B-99CF-00A76FC0DA7B}"/>
    <dgm:cxn modelId="{82CB4555-C0A2-4060-A309-0BCE3F2FBAD0}" srcId="{645DA5AD-A062-4A3E-B034-55F94CA97E95}" destId="{544534BE-1679-4284-82A1-E31F6FF4AE6F}" srcOrd="0" destOrd="0" parTransId="{5441C5CB-485F-4507-B78D-50E9B299F0C6}" sibTransId="{C9C971A0-551D-4C9F-B46B-88962447F0E0}"/>
    <dgm:cxn modelId="{38DDBA7C-4285-4EC4-B6D7-5EFE165A1795}" srcId="{645DA5AD-A062-4A3E-B034-55F94CA97E95}" destId="{39819A2C-C0D3-471E-A1B8-92DAF7BAEC5D}" srcOrd="4" destOrd="0" parTransId="{921DC5A6-61FD-40FB-8BCF-81A034261569}" sibTransId="{62078498-75F7-448F-B36A-2F311DEB0515}"/>
    <dgm:cxn modelId="{89EBF089-58A0-4E28-B6B0-65075F7C345A}" srcId="{5352AE4B-1B6D-4015-A661-239386266BB0}" destId="{BAFF0611-6CC8-41C9-BC52-F1C216D462C4}" srcOrd="0" destOrd="0" parTransId="{50FF4E8E-DBBC-4A6D-87FC-3181648C752C}" sibTransId="{4E9D8B1D-FE7C-4141-91E6-CD7CAC18A089}"/>
    <dgm:cxn modelId="{98803797-A9FF-4FE9-BAB0-C4BFDE14CF03}" type="presOf" srcId="{6E84DEFB-AD99-4699-A5DA-8D331F384ABF}" destId="{50B3C5B0-6B6C-451F-941B-2C52D8F73859}" srcOrd="0" destOrd="0" presId="urn:microsoft.com/office/officeart/2005/8/layout/vList2"/>
    <dgm:cxn modelId="{27D0B99C-F2FD-4E9A-A8B6-7FEBB8357F82}" type="presOf" srcId="{8A22D164-8E84-4EC2-BA91-F54B8A9069F7}" destId="{D37C5555-62DC-479B-B7B7-705AB9E7803B}" srcOrd="0" destOrd="6" presId="urn:microsoft.com/office/officeart/2005/8/layout/vList2"/>
    <dgm:cxn modelId="{8A1C06A5-E7FA-41F5-95E8-C776E3BC31B3}" srcId="{645DA5AD-A062-4A3E-B034-55F94CA97E95}" destId="{407C9635-F814-4E75-866B-4427F6751119}" srcOrd="3" destOrd="0" parTransId="{7FDA1562-298C-4E56-A732-46A4DB657F27}" sibTransId="{C7B7D78A-64C1-4A02-BF6A-D5108C5E8C6C}"/>
    <dgm:cxn modelId="{CD48FCC3-8471-4BC6-BBD3-0AF6B8229E5B}" type="presOf" srcId="{645DA5AD-A062-4A3E-B034-55F94CA97E95}" destId="{87E7BCC4-CB78-4EFF-B0E6-48B75CDE1E20}" srcOrd="0" destOrd="0" presId="urn:microsoft.com/office/officeart/2005/8/layout/vList2"/>
    <dgm:cxn modelId="{AC4E51C4-8B01-4822-870B-0E6FB239F042}" type="presOf" srcId="{39819A2C-C0D3-471E-A1B8-92DAF7BAEC5D}" destId="{D37C5555-62DC-479B-B7B7-705AB9E7803B}" srcOrd="0" destOrd="9" presId="urn:microsoft.com/office/officeart/2005/8/layout/vList2"/>
    <dgm:cxn modelId="{B5403FDF-CB58-48AD-85CC-E075EED541DD}" srcId="{645DA5AD-A062-4A3E-B034-55F94CA97E95}" destId="{8A22D164-8E84-4EC2-BA91-F54B8A9069F7}" srcOrd="2" destOrd="0" parTransId="{CA39CE49-9D60-4C25-B126-5584F1D39F4F}" sibTransId="{6CDDC6E6-7FBC-4E9F-AA52-0ADAB460045C}"/>
    <dgm:cxn modelId="{89C0F3E4-ECD6-4360-9BB3-A7BB320A3D1B}" type="presOf" srcId="{CB27A850-3469-4221-B2FF-ACEC433E8E3D}" destId="{D37C5555-62DC-479B-B7B7-705AB9E7803B}" srcOrd="0" destOrd="2"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FE396C7-AE20-499D-83C2-221C2D488D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55FC77B-CCA2-44D8-9365-77097A97BAFE}">
      <dgm:prSet phldrT="[Text]"/>
      <dgm:spPr/>
      <dgm:t>
        <a:bodyPr/>
        <a:lstStyle/>
        <a:p>
          <a:r>
            <a:rPr lang="en-US" b="1" dirty="0">
              <a:solidFill>
                <a:schemeClr val="bg1"/>
              </a:solidFill>
            </a:rPr>
            <a:t>Must meet the AHA’s mission</a:t>
          </a:r>
        </a:p>
      </dgm:t>
    </dgm:pt>
    <dgm:pt modelId="{E953BF3D-F881-4B09-94D3-8E24429A0610}" type="parTrans" cxnId="{FE37D7DF-96F3-404F-8216-29889976DD5A}">
      <dgm:prSet/>
      <dgm:spPr/>
      <dgm:t>
        <a:bodyPr/>
        <a:lstStyle/>
        <a:p>
          <a:endParaRPr lang="en-US" b="1">
            <a:solidFill>
              <a:schemeClr val="bg1"/>
            </a:solidFill>
          </a:endParaRPr>
        </a:p>
      </dgm:t>
    </dgm:pt>
    <dgm:pt modelId="{0CA5A6B9-A58D-4966-918C-C4A800EDC6DF}" type="sibTrans" cxnId="{FE37D7DF-96F3-404F-8216-29889976DD5A}">
      <dgm:prSet/>
      <dgm:spPr/>
      <dgm:t>
        <a:bodyPr/>
        <a:lstStyle/>
        <a:p>
          <a:endParaRPr lang="en-US" b="1">
            <a:solidFill>
              <a:schemeClr val="bg1"/>
            </a:solidFill>
          </a:endParaRPr>
        </a:p>
      </dgm:t>
    </dgm:pt>
    <dgm:pt modelId="{3C941B79-7238-4274-8E46-9EC3CEBBD370}">
      <dgm:prSet phldrT="[Text]"/>
      <dgm:spPr/>
      <dgm:t>
        <a:bodyPr/>
        <a:lstStyle/>
        <a:p>
          <a:r>
            <a:rPr lang="en-US" b="1" dirty="0">
              <a:solidFill>
                <a:schemeClr val="bg1"/>
              </a:solidFill>
            </a:rPr>
            <a:t>Must be financially feasible</a:t>
          </a:r>
        </a:p>
      </dgm:t>
    </dgm:pt>
    <dgm:pt modelId="{FB1260E2-8482-4EE2-935F-71EDB41BEFEA}" type="parTrans" cxnId="{928A5796-B919-4842-8350-9FEE6F547B06}">
      <dgm:prSet/>
      <dgm:spPr/>
      <dgm:t>
        <a:bodyPr/>
        <a:lstStyle/>
        <a:p>
          <a:endParaRPr lang="en-US" b="1">
            <a:solidFill>
              <a:schemeClr val="bg1"/>
            </a:solidFill>
          </a:endParaRPr>
        </a:p>
      </dgm:t>
    </dgm:pt>
    <dgm:pt modelId="{9B78E01B-8853-48A2-B1EE-CBC17BC731CD}" type="sibTrans" cxnId="{928A5796-B919-4842-8350-9FEE6F547B06}">
      <dgm:prSet/>
      <dgm:spPr/>
      <dgm:t>
        <a:bodyPr/>
        <a:lstStyle/>
        <a:p>
          <a:endParaRPr lang="en-US" b="1">
            <a:solidFill>
              <a:schemeClr val="bg1"/>
            </a:solidFill>
          </a:endParaRPr>
        </a:p>
      </dgm:t>
    </dgm:pt>
    <dgm:pt modelId="{5B321459-D377-494C-B3A5-58C62DC24CC7}">
      <dgm:prSet phldrT="[Text]"/>
      <dgm:spPr/>
      <dgm:t>
        <a:bodyPr/>
        <a:lstStyle/>
        <a:p>
          <a:r>
            <a:rPr lang="en-US" b="1" dirty="0">
              <a:solidFill>
                <a:schemeClr val="bg1"/>
              </a:solidFill>
            </a:rPr>
            <a:t>Must uphold the standards and integrity of the agency (health, safety, customer service etc.)</a:t>
          </a:r>
        </a:p>
      </dgm:t>
    </dgm:pt>
    <dgm:pt modelId="{510CA12B-152E-49C3-9C6E-A4835C380307}" type="parTrans" cxnId="{5A1D014C-4FFE-4931-B382-B4CE7D401B4B}">
      <dgm:prSet/>
      <dgm:spPr/>
      <dgm:t>
        <a:bodyPr/>
        <a:lstStyle/>
        <a:p>
          <a:endParaRPr lang="en-US" b="1">
            <a:solidFill>
              <a:schemeClr val="bg1"/>
            </a:solidFill>
          </a:endParaRPr>
        </a:p>
      </dgm:t>
    </dgm:pt>
    <dgm:pt modelId="{4F05664A-6025-44FA-BD58-2C971AE72728}" type="sibTrans" cxnId="{5A1D014C-4FFE-4931-B382-B4CE7D401B4B}">
      <dgm:prSet/>
      <dgm:spPr/>
      <dgm:t>
        <a:bodyPr/>
        <a:lstStyle/>
        <a:p>
          <a:endParaRPr lang="en-US" b="1">
            <a:solidFill>
              <a:schemeClr val="bg1"/>
            </a:solidFill>
          </a:endParaRPr>
        </a:p>
      </dgm:t>
    </dgm:pt>
    <dgm:pt modelId="{8C7983FD-2310-497A-BDDE-45D8360DC4C1}">
      <dgm:prSet phldrT="[Text]"/>
      <dgm:spPr/>
      <dgm:t>
        <a:bodyPr/>
        <a:lstStyle/>
        <a:p>
          <a:r>
            <a:rPr lang="en-US" b="1" dirty="0">
              <a:solidFill>
                <a:schemeClr val="bg1"/>
              </a:solidFill>
            </a:rPr>
            <a:t>Should be specific (who, when, what, how much etc.)</a:t>
          </a:r>
        </a:p>
      </dgm:t>
    </dgm:pt>
    <dgm:pt modelId="{C734BD08-4D94-4D26-8245-7FDA2F76BEBD}" type="parTrans" cxnId="{4798E4C2-C97B-4FBC-B525-9F5B6A6B77AE}">
      <dgm:prSet/>
      <dgm:spPr/>
      <dgm:t>
        <a:bodyPr/>
        <a:lstStyle/>
        <a:p>
          <a:endParaRPr lang="en-US" b="1">
            <a:solidFill>
              <a:schemeClr val="bg1"/>
            </a:solidFill>
          </a:endParaRPr>
        </a:p>
      </dgm:t>
    </dgm:pt>
    <dgm:pt modelId="{B961F2F0-D193-46D6-830C-213FC9B760E0}" type="sibTrans" cxnId="{4798E4C2-C97B-4FBC-B525-9F5B6A6B77AE}">
      <dgm:prSet/>
      <dgm:spPr/>
      <dgm:t>
        <a:bodyPr/>
        <a:lstStyle/>
        <a:p>
          <a:endParaRPr lang="en-US" b="1">
            <a:solidFill>
              <a:schemeClr val="bg1"/>
            </a:solidFill>
          </a:endParaRPr>
        </a:p>
      </dgm:t>
    </dgm:pt>
    <dgm:pt modelId="{BB5BE665-197E-4A7E-B220-14C04BB16303}" type="pres">
      <dgm:prSet presAssocID="{4FE396C7-AE20-499D-83C2-221C2D488DFF}" presName="diagram" presStyleCnt="0">
        <dgm:presLayoutVars>
          <dgm:dir/>
          <dgm:resizeHandles val="exact"/>
        </dgm:presLayoutVars>
      </dgm:prSet>
      <dgm:spPr/>
    </dgm:pt>
    <dgm:pt modelId="{45D784F2-41AE-4657-8688-0ECE26AAC76A}" type="pres">
      <dgm:prSet presAssocID="{B55FC77B-CCA2-44D8-9365-77097A97BAFE}" presName="node" presStyleLbl="node1" presStyleIdx="0" presStyleCnt="4" custScaleX="115115">
        <dgm:presLayoutVars>
          <dgm:bulletEnabled val="1"/>
        </dgm:presLayoutVars>
      </dgm:prSet>
      <dgm:spPr/>
    </dgm:pt>
    <dgm:pt modelId="{6F8AF916-6067-47BE-B161-301B4A7DE9C8}" type="pres">
      <dgm:prSet presAssocID="{0CA5A6B9-A58D-4966-918C-C4A800EDC6DF}" presName="sibTrans" presStyleCnt="0"/>
      <dgm:spPr/>
    </dgm:pt>
    <dgm:pt modelId="{2A1BC24E-3EA2-48C3-B517-A5EB8202E75D}" type="pres">
      <dgm:prSet presAssocID="{3C941B79-7238-4274-8E46-9EC3CEBBD370}" presName="node" presStyleLbl="node1" presStyleIdx="1" presStyleCnt="4" custScaleX="118010">
        <dgm:presLayoutVars>
          <dgm:bulletEnabled val="1"/>
        </dgm:presLayoutVars>
      </dgm:prSet>
      <dgm:spPr/>
    </dgm:pt>
    <dgm:pt modelId="{76AB0818-4D52-4FA4-B6C1-4DCA869EDC7C}" type="pres">
      <dgm:prSet presAssocID="{9B78E01B-8853-48A2-B1EE-CBC17BC731CD}" presName="sibTrans" presStyleCnt="0"/>
      <dgm:spPr/>
    </dgm:pt>
    <dgm:pt modelId="{7DDD10AD-6131-4C6E-84FE-AABF8CE9D021}" type="pres">
      <dgm:prSet presAssocID="{5B321459-D377-494C-B3A5-58C62DC24CC7}" presName="node" presStyleLbl="node1" presStyleIdx="2" presStyleCnt="4" custScaleX="113614">
        <dgm:presLayoutVars>
          <dgm:bulletEnabled val="1"/>
        </dgm:presLayoutVars>
      </dgm:prSet>
      <dgm:spPr/>
    </dgm:pt>
    <dgm:pt modelId="{D0FCCFBC-5270-46C2-B6A6-239BEB96497E}" type="pres">
      <dgm:prSet presAssocID="{4F05664A-6025-44FA-BD58-2C971AE72728}" presName="sibTrans" presStyleCnt="0"/>
      <dgm:spPr/>
    </dgm:pt>
    <dgm:pt modelId="{A41DDCAA-4675-4E0A-8E95-B53BE342A1F2}" type="pres">
      <dgm:prSet presAssocID="{8C7983FD-2310-497A-BDDE-45D8360DC4C1}" presName="node" presStyleLbl="node1" presStyleIdx="3" presStyleCnt="4" custScaleX="116579">
        <dgm:presLayoutVars>
          <dgm:bulletEnabled val="1"/>
        </dgm:presLayoutVars>
      </dgm:prSet>
      <dgm:spPr/>
    </dgm:pt>
  </dgm:ptLst>
  <dgm:cxnLst>
    <dgm:cxn modelId="{9194540A-4B49-4D4C-BC1B-456F7CF7F44C}" type="presOf" srcId="{3C941B79-7238-4274-8E46-9EC3CEBBD370}" destId="{2A1BC24E-3EA2-48C3-B517-A5EB8202E75D}" srcOrd="0" destOrd="0" presId="urn:microsoft.com/office/officeart/2005/8/layout/default"/>
    <dgm:cxn modelId="{94AD762D-7BDF-44FD-AE0F-B8C4FD596DFD}" type="presOf" srcId="{8C7983FD-2310-497A-BDDE-45D8360DC4C1}" destId="{A41DDCAA-4675-4E0A-8E95-B53BE342A1F2}" srcOrd="0" destOrd="0" presId="urn:microsoft.com/office/officeart/2005/8/layout/default"/>
    <dgm:cxn modelId="{22DD1341-3330-49DF-A0E9-657C5C68D949}" type="presOf" srcId="{5B321459-D377-494C-B3A5-58C62DC24CC7}" destId="{7DDD10AD-6131-4C6E-84FE-AABF8CE9D021}" srcOrd="0" destOrd="0" presId="urn:microsoft.com/office/officeart/2005/8/layout/default"/>
    <dgm:cxn modelId="{5A1D014C-4FFE-4931-B382-B4CE7D401B4B}" srcId="{4FE396C7-AE20-499D-83C2-221C2D488DFF}" destId="{5B321459-D377-494C-B3A5-58C62DC24CC7}" srcOrd="2" destOrd="0" parTransId="{510CA12B-152E-49C3-9C6E-A4835C380307}" sibTransId="{4F05664A-6025-44FA-BD58-2C971AE72728}"/>
    <dgm:cxn modelId="{E5896590-520D-4133-A85B-C82447DFF998}" type="presOf" srcId="{4FE396C7-AE20-499D-83C2-221C2D488DFF}" destId="{BB5BE665-197E-4A7E-B220-14C04BB16303}" srcOrd="0" destOrd="0" presId="urn:microsoft.com/office/officeart/2005/8/layout/default"/>
    <dgm:cxn modelId="{928A5796-B919-4842-8350-9FEE6F547B06}" srcId="{4FE396C7-AE20-499D-83C2-221C2D488DFF}" destId="{3C941B79-7238-4274-8E46-9EC3CEBBD370}" srcOrd="1" destOrd="0" parTransId="{FB1260E2-8482-4EE2-935F-71EDB41BEFEA}" sibTransId="{9B78E01B-8853-48A2-B1EE-CBC17BC731CD}"/>
    <dgm:cxn modelId="{4798E4C2-C97B-4FBC-B525-9F5B6A6B77AE}" srcId="{4FE396C7-AE20-499D-83C2-221C2D488DFF}" destId="{8C7983FD-2310-497A-BDDE-45D8360DC4C1}" srcOrd="3" destOrd="0" parTransId="{C734BD08-4D94-4D26-8245-7FDA2F76BEBD}" sibTransId="{B961F2F0-D193-46D6-830C-213FC9B760E0}"/>
    <dgm:cxn modelId="{217A41D1-0F98-4D39-A770-BB9EAE696F52}" type="presOf" srcId="{B55FC77B-CCA2-44D8-9365-77097A97BAFE}" destId="{45D784F2-41AE-4657-8688-0ECE26AAC76A}" srcOrd="0" destOrd="0" presId="urn:microsoft.com/office/officeart/2005/8/layout/default"/>
    <dgm:cxn modelId="{FE37D7DF-96F3-404F-8216-29889976DD5A}" srcId="{4FE396C7-AE20-499D-83C2-221C2D488DFF}" destId="{B55FC77B-CCA2-44D8-9365-77097A97BAFE}" srcOrd="0" destOrd="0" parTransId="{E953BF3D-F881-4B09-94D3-8E24429A0610}" sibTransId="{0CA5A6B9-A58D-4966-918C-C4A800EDC6DF}"/>
    <dgm:cxn modelId="{F799D1D7-BED1-4279-9272-0B05F359F25A}" type="presParOf" srcId="{BB5BE665-197E-4A7E-B220-14C04BB16303}" destId="{45D784F2-41AE-4657-8688-0ECE26AAC76A}" srcOrd="0" destOrd="0" presId="urn:microsoft.com/office/officeart/2005/8/layout/default"/>
    <dgm:cxn modelId="{D1FBD5BC-BD28-47BE-976C-40CCDDFB6B0B}" type="presParOf" srcId="{BB5BE665-197E-4A7E-B220-14C04BB16303}" destId="{6F8AF916-6067-47BE-B161-301B4A7DE9C8}" srcOrd="1" destOrd="0" presId="urn:microsoft.com/office/officeart/2005/8/layout/default"/>
    <dgm:cxn modelId="{1DC1F0C8-04CF-4514-945E-47F2E412C302}" type="presParOf" srcId="{BB5BE665-197E-4A7E-B220-14C04BB16303}" destId="{2A1BC24E-3EA2-48C3-B517-A5EB8202E75D}" srcOrd="2" destOrd="0" presId="urn:microsoft.com/office/officeart/2005/8/layout/default"/>
    <dgm:cxn modelId="{FD94B2F7-EEDD-440A-A6D2-5B38AEA7DF81}" type="presParOf" srcId="{BB5BE665-197E-4A7E-B220-14C04BB16303}" destId="{76AB0818-4D52-4FA4-B6C1-4DCA869EDC7C}" srcOrd="3" destOrd="0" presId="urn:microsoft.com/office/officeart/2005/8/layout/default"/>
    <dgm:cxn modelId="{0E716F3C-F3D9-464C-822F-FBDC4ABA4F15}" type="presParOf" srcId="{BB5BE665-197E-4A7E-B220-14C04BB16303}" destId="{7DDD10AD-6131-4C6E-84FE-AABF8CE9D021}" srcOrd="4" destOrd="0" presId="urn:microsoft.com/office/officeart/2005/8/layout/default"/>
    <dgm:cxn modelId="{E6865963-C1EC-46FB-A21F-229B8F4DA1D9}" type="presParOf" srcId="{BB5BE665-197E-4A7E-B220-14C04BB16303}" destId="{D0FCCFBC-5270-46C2-B6A6-239BEB96497E}" srcOrd="5" destOrd="0" presId="urn:microsoft.com/office/officeart/2005/8/layout/default"/>
    <dgm:cxn modelId="{509F5224-6251-4AF3-9390-3BCAA9836030}" type="presParOf" srcId="{BB5BE665-197E-4A7E-B220-14C04BB16303}" destId="{A41DDCAA-4675-4E0A-8E95-B53BE342A1F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645DA5AD-A062-4A3E-B034-55F94CA97E95}">
      <dgm:prSet phldrT="[Text]" custT="1"/>
      <dgm:spPr/>
      <dgm:t>
        <a:bodyPr/>
        <a:lstStyle/>
        <a:p>
          <a:r>
            <a:rPr lang="en-US" sz="2300" b="1" dirty="0"/>
            <a:t>Work with community partners to optimize affordable housing and services for low-income residents of Alameda</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47C2427B-B06D-4CF1-B5EE-434F86F7A321}">
      <dgm:prSet phldrT="[Text]" custT="1"/>
      <dgm:spPr/>
      <dgm:t>
        <a:bodyPr/>
        <a:lstStyle/>
        <a:p>
          <a:pPr>
            <a:buFont typeface="+mj-lt"/>
            <a:buAutoNum type="arabicPeriod"/>
          </a:pPr>
          <a:r>
            <a:rPr lang="en-US" sz="2000" b="1" dirty="0">
              <a:solidFill>
                <a:schemeClr val="bg1"/>
              </a:solidFill>
            </a:rPr>
            <a:t>Continue to engage BOC, staff, and community stakeholders in the discussion of AHA’s long-term real estate development strategy.</a:t>
          </a:r>
        </a:p>
      </dgm:t>
    </dgm:pt>
    <dgm:pt modelId="{0B10DCEE-89D4-472A-9FE2-2741C0E3F22D}" type="parTrans" cxnId="{44CEF121-13EF-44A5-BE3D-C89867724322}">
      <dgm:prSet/>
      <dgm:spPr/>
      <dgm:t>
        <a:bodyPr/>
        <a:lstStyle/>
        <a:p>
          <a:endParaRPr lang="en-US"/>
        </a:p>
      </dgm:t>
    </dgm:pt>
    <dgm:pt modelId="{9D1F533E-431E-478A-B22F-E211AA9D301D}" type="sibTrans" cxnId="{44CEF121-13EF-44A5-BE3D-C89867724322}">
      <dgm:prSet/>
      <dgm:spPr/>
      <dgm:t>
        <a:bodyPr/>
        <a:lstStyle/>
        <a:p>
          <a:endParaRPr lang="en-US"/>
        </a:p>
      </dgm:t>
    </dgm:pt>
    <dgm:pt modelId="{EEB6687D-868F-4FCD-976D-001DAC8541A4}">
      <dgm:prSet custT="1"/>
      <dgm:spPr/>
      <dgm:t>
        <a:bodyPr/>
        <a:lstStyle/>
        <a:p>
          <a:pPr>
            <a:buFontTx/>
            <a:buNone/>
          </a:pPr>
          <a:endParaRPr lang="en-US" sz="2000" dirty="0">
            <a:solidFill>
              <a:schemeClr val="bg1"/>
            </a:solidFill>
          </a:endParaRPr>
        </a:p>
      </dgm:t>
    </dgm:pt>
    <dgm:pt modelId="{F781E8DA-BFE7-45A9-AD55-BCBD05F1AE01}" type="parTrans" cxnId="{4764FF9E-2EA5-4EAA-9A4F-FE17B575EF80}">
      <dgm:prSet/>
      <dgm:spPr/>
      <dgm:t>
        <a:bodyPr/>
        <a:lstStyle/>
        <a:p>
          <a:endParaRPr lang="en-US"/>
        </a:p>
      </dgm:t>
    </dgm:pt>
    <dgm:pt modelId="{8B326B46-5C8C-4036-B117-4C43059624B8}" type="sibTrans" cxnId="{4764FF9E-2EA5-4EAA-9A4F-FE17B575EF80}">
      <dgm:prSet/>
      <dgm:spPr/>
      <dgm:t>
        <a:bodyPr/>
        <a:lstStyle/>
        <a:p>
          <a:endParaRPr lang="en-US"/>
        </a:p>
      </dgm:t>
    </dgm:pt>
    <dgm:pt modelId="{BA48B928-3DFC-4B8C-96A1-A07ACED61160}">
      <dgm:prSet phldrT="[Text]" custT="1"/>
      <dgm:spPr/>
      <dgm:t>
        <a:bodyPr/>
        <a:lstStyle/>
        <a:p>
          <a:pPr>
            <a:buFont typeface="+mj-lt"/>
            <a:buNone/>
          </a:pPr>
          <a:r>
            <a:rPr lang="en-US" sz="2000" b="1" dirty="0">
              <a:solidFill>
                <a:schemeClr val="bg1"/>
              </a:solidFill>
            </a:rPr>
            <a:t>2. Discuss options for addressing the housing crisis by providing housing that serves households at 60-120% area median income. </a:t>
          </a:r>
        </a:p>
      </dgm:t>
    </dgm:pt>
    <dgm:pt modelId="{2949CE68-166F-41FC-A5EA-3DD295E8A154}" type="parTrans" cxnId="{B201093C-9936-4C72-B50D-F2596AF89967}">
      <dgm:prSet/>
      <dgm:spPr/>
      <dgm:t>
        <a:bodyPr/>
        <a:lstStyle/>
        <a:p>
          <a:endParaRPr lang="en-US"/>
        </a:p>
      </dgm:t>
    </dgm:pt>
    <dgm:pt modelId="{06BB8DAA-0F5F-4912-A887-F72693F69C5A}" type="sibTrans" cxnId="{B201093C-9936-4C72-B50D-F2596AF89967}">
      <dgm:prSet/>
      <dgm:spPr/>
      <dgm:t>
        <a:bodyPr/>
        <a:lstStyle/>
        <a:p>
          <a:endParaRPr lang="en-US"/>
        </a:p>
      </dgm:t>
    </dgm:pt>
    <dgm:pt modelId="{FD2B0F9D-DA81-4199-B6DE-FC4158C9FEFB}">
      <dgm:prSet phldrT="[Text]" custT="1"/>
      <dgm:spPr/>
      <dgm:t>
        <a:bodyPr/>
        <a:lstStyle/>
        <a:p>
          <a:pPr>
            <a:buFont typeface="+mj-lt"/>
            <a:buNone/>
          </a:pPr>
          <a:r>
            <a:rPr lang="en-US" sz="2000" b="1" dirty="0">
              <a:solidFill>
                <a:schemeClr val="bg1"/>
              </a:solidFill>
            </a:rPr>
            <a:t>    </a:t>
          </a:r>
          <a:r>
            <a:rPr lang="en-US" sz="2000" b="0" dirty="0">
              <a:solidFill>
                <a:schemeClr val="bg1"/>
              </a:solidFill>
            </a:rPr>
            <a:t>--Housing Development staff publish quarterly newsletter on development updates. </a:t>
          </a:r>
          <a:endParaRPr lang="en-US" sz="2000" b="1" dirty="0">
            <a:solidFill>
              <a:schemeClr val="bg1"/>
            </a:solidFill>
          </a:endParaRPr>
        </a:p>
      </dgm:t>
    </dgm:pt>
    <dgm:pt modelId="{DCAD868E-A83D-405C-94AA-3B75E2F86CF3}" type="parTrans" cxnId="{644B1FF2-1642-4B11-A459-384AE4904EA0}">
      <dgm:prSet/>
      <dgm:spPr/>
      <dgm:t>
        <a:bodyPr/>
        <a:lstStyle/>
        <a:p>
          <a:endParaRPr lang="en-US"/>
        </a:p>
      </dgm:t>
    </dgm:pt>
    <dgm:pt modelId="{F3DF2DB9-05AC-42E0-BB21-99C51E589443}" type="sibTrans" cxnId="{644B1FF2-1642-4B11-A459-384AE4904EA0}">
      <dgm:prSet/>
      <dgm:spPr/>
      <dgm:t>
        <a:bodyPr/>
        <a:lstStyle/>
        <a:p>
          <a:endParaRPr lang="en-US"/>
        </a:p>
      </dgm:t>
    </dgm:pt>
    <dgm:pt modelId="{4270E99E-F5D8-4AB3-8A62-A322A133979D}">
      <dgm:prSet phldrT="[Text]" custT="1"/>
      <dgm:spPr/>
      <dgm:t>
        <a:bodyPr/>
        <a:lstStyle/>
        <a:p>
          <a:pPr>
            <a:buFont typeface="+mj-lt"/>
            <a:buNone/>
          </a:pPr>
          <a:r>
            <a:rPr lang="en-US" sz="2000" b="0" dirty="0">
              <a:solidFill>
                <a:schemeClr val="bg1"/>
              </a:solidFill>
            </a:rPr>
            <a:t>    --Monthly development reports are included into BOC Board Packets. </a:t>
          </a:r>
          <a:endParaRPr lang="en-US" sz="2000" b="1" dirty="0">
            <a:solidFill>
              <a:schemeClr val="bg1"/>
            </a:solidFill>
          </a:endParaRPr>
        </a:p>
      </dgm:t>
    </dgm:pt>
    <dgm:pt modelId="{2EE6270C-1340-420D-B1A6-611FEFEF926C}" type="parTrans" cxnId="{4AAD8964-2D8D-48B3-887A-84BFF93E398C}">
      <dgm:prSet/>
      <dgm:spPr/>
      <dgm:t>
        <a:bodyPr/>
        <a:lstStyle/>
        <a:p>
          <a:endParaRPr lang="en-US"/>
        </a:p>
      </dgm:t>
    </dgm:pt>
    <dgm:pt modelId="{E966C075-C2D3-41BC-A26C-8E21B1E4C1E0}" type="sibTrans" cxnId="{4AAD8964-2D8D-48B3-887A-84BFF93E398C}">
      <dgm:prSet/>
      <dgm:spPr/>
      <dgm:t>
        <a:bodyPr/>
        <a:lstStyle/>
        <a:p>
          <a:endParaRPr lang="en-US"/>
        </a:p>
      </dgm:t>
    </dgm:pt>
    <dgm:pt modelId="{E13CC5E9-64E2-4580-BA1D-2BEEAA2F8338}">
      <dgm:prSet phldrT="[Text]" custT="1"/>
      <dgm:spPr/>
      <dgm:t>
        <a:bodyPr/>
        <a:lstStyle/>
        <a:p>
          <a:pPr>
            <a:buFont typeface="+mj-lt"/>
            <a:buNone/>
          </a:pPr>
          <a:r>
            <a:rPr lang="en-US" sz="2000" b="0" dirty="0">
              <a:solidFill>
                <a:schemeClr val="bg1"/>
              </a:solidFill>
            </a:rPr>
            <a:t>    --Fact sheets on all pipeline projects included on AHA websites. </a:t>
          </a:r>
          <a:endParaRPr lang="en-US" sz="2000" b="1" dirty="0">
            <a:solidFill>
              <a:schemeClr val="bg1"/>
            </a:solidFill>
          </a:endParaRPr>
        </a:p>
      </dgm:t>
    </dgm:pt>
    <dgm:pt modelId="{73E761E4-83B8-4932-AB96-B96E1ACE5C8A}" type="parTrans" cxnId="{1674E9A5-CD9F-44AF-AE80-9712C880169C}">
      <dgm:prSet/>
      <dgm:spPr/>
      <dgm:t>
        <a:bodyPr/>
        <a:lstStyle/>
        <a:p>
          <a:endParaRPr lang="en-US"/>
        </a:p>
      </dgm:t>
    </dgm:pt>
    <dgm:pt modelId="{A107B401-5A6F-4BB6-A49B-D335A84C6EFF}" type="sibTrans" cxnId="{1674E9A5-CD9F-44AF-AE80-9712C880169C}">
      <dgm:prSet/>
      <dgm:spPr/>
      <dgm:t>
        <a:bodyPr/>
        <a:lstStyle/>
        <a:p>
          <a:endParaRPr lang="en-US"/>
        </a:p>
      </dgm:t>
    </dgm:pt>
    <dgm:pt modelId="{4FF3004C-28EC-4088-9FDD-823570DD6ABA}">
      <dgm:prSet phldrT="[Text]" custT="1"/>
      <dgm:spPr/>
      <dgm:t>
        <a:bodyPr/>
        <a:lstStyle/>
        <a:p>
          <a:pPr>
            <a:buFont typeface="+mj-lt"/>
            <a:buNone/>
          </a:pPr>
          <a:r>
            <a:rPr lang="en-US" sz="2000" b="0" dirty="0">
              <a:solidFill>
                <a:schemeClr val="bg1"/>
              </a:solidFill>
            </a:rPr>
            <a:t>    --Specific email distribution groups are options for email newsletters. </a:t>
          </a:r>
          <a:endParaRPr lang="en-US" sz="2000" b="1" dirty="0">
            <a:solidFill>
              <a:schemeClr val="bg1"/>
            </a:solidFill>
          </a:endParaRPr>
        </a:p>
      </dgm:t>
    </dgm:pt>
    <dgm:pt modelId="{AEF52A1E-BE84-4D6F-AEBB-750B8B83702D}" type="parTrans" cxnId="{E59393CD-C508-4742-AF0D-2CD3104EDF6E}">
      <dgm:prSet/>
      <dgm:spPr/>
      <dgm:t>
        <a:bodyPr/>
        <a:lstStyle/>
        <a:p>
          <a:endParaRPr lang="en-US"/>
        </a:p>
      </dgm:t>
    </dgm:pt>
    <dgm:pt modelId="{9F93CF11-A01E-429D-BFB1-97027F7F7B07}" type="sibTrans" cxnId="{E59393CD-C508-4742-AF0D-2CD3104EDF6E}">
      <dgm:prSet/>
      <dgm:spPr/>
      <dgm:t>
        <a:bodyPr/>
        <a:lstStyle/>
        <a:p>
          <a:endParaRPr lang="en-US"/>
        </a:p>
      </dgm:t>
    </dgm:pt>
    <dgm:pt modelId="{EEAA8A23-3A3D-4B38-929B-501621AAF62A}">
      <dgm:prSet phldrT="[Text]" custT="1"/>
      <dgm:spPr/>
      <dgm:t>
        <a:bodyPr/>
        <a:lstStyle/>
        <a:p>
          <a:pPr>
            <a:buFont typeface="+mj-lt"/>
            <a:buNone/>
          </a:pPr>
          <a:r>
            <a:rPr lang="en-US" sz="2000" b="0" dirty="0">
              <a:solidFill>
                <a:schemeClr val="bg1"/>
              </a:solidFill>
            </a:rPr>
            <a:t>    --Regular updates posted onto AHA social media.  </a:t>
          </a:r>
          <a:endParaRPr lang="en-US" sz="2000" b="1" dirty="0">
            <a:solidFill>
              <a:schemeClr val="bg1"/>
            </a:solidFill>
          </a:endParaRPr>
        </a:p>
      </dgm:t>
    </dgm:pt>
    <dgm:pt modelId="{A46E5D6C-F6CF-43D2-B6ED-3B89B93BC69B}" type="parTrans" cxnId="{14C3DBF6-4377-47D9-A511-FCD973C9EE1C}">
      <dgm:prSet/>
      <dgm:spPr/>
      <dgm:t>
        <a:bodyPr/>
        <a:lstStyle/>
        <a:p>
          <a:endParaRPr lang="en-US"/>
        </a:p>
      </dgm:t>
    </dgm:pt>
    <dgm:pt modelId="{55BA9652-A22C-4D17-A6EB-7927640B3BEB}" type="sibTrans" cxnId="{14C3DBF6-4377-47D9-A511-FCD973C9EE1C}">
      <dgm:prSet/>
      <dgm:spPr/>
      <dgm:t>
        <a:bodyPr/>
        <a:lstStyle/>
        <a:p>
          <a:endParaRPr lang="en-US"/>
        </a:p>
      </dgm:t>
    </dgm:pt>
    <dgm:pt modelId="{C49026E4-8072-4AAB-8C6E-C76F6F672136}">
      <dgm:prSet phldrT="[Text]" custT="1"/>
      <dgm:spPr/>
      <dgm:t>
        <a:bodyPr/>
        <a:lstStyle/>
        <a:p>
          <a:pPr>
            <a:buFont typeface="+mj-lt"/>
            <a:buNone/>
          </a:pPr>
          <a:r>
            <a:rPr lang="en-US" sz="2000" b="1" dirty="0">
              <a:solidFill>
                <a:schemeClr val="bg1"/>
              </a:solidFill>
            </a:rPr>
            <a:t>    </a:t>
          </a:r>
          <a:r>
            <a:rPr lang="en-US" sz="2000" b="0" dirty="0">
              <a:solidFill>
                <a:schemeClr val="bg1"/>
              </a:solidFill>
            </a:rPr>
            <a:t>--AHA purchased 18 Pulte (Bay 37) units (up to 80% AMI for certain units). </a:t>
          </a:r>
        </a:p>
      </dgm:t>
    </dgm:pt>
    <dgm:pt modelId="{DFD911A8-082A-4418-88AF-E3DDF62FBCCE}" type="parTrans" cxnId="{AF72350C-9E0E-4FF6-8005-F2E94ED892BF}">
      <dgm:prSet/>
      <dgm:spPr/>
      <dgm:t>
        <a:bodyPr/>
        <a:lstStyle/>
        <a:p>
          <a:endParaRPr lang="en-US"/>
        </a:p>
      </dgm:t>
    </dgm:pt>
    <dgm:pt modelId="{9AB830C9-883C-4095-A7CC-EBE2A06304CF}" type="sibTrans" cxnId="{AF72350C-9E0E-4FF6-8005-F2E94ED892BF}">
      <dgm:prSet/>
      <dgm:spPr/>
      <dgm:t>
        <a:bodyPr/>
        <a:lstStyle/>
        <a:p>
          <a:endParaRPr lang="en-US"/>
        </a:p>
      </dgm:t>
    </dgm:pt>
    <dgm:pt modelId="{9ACE90E5-643B-4D91-BD0A-1C2BB144C486}">
      <dgm:prSet phldrT="[Text]" custT="1"/>
      <dgm:spPr/>
      <dgm:t>
        <a:bodyPr/>
        <a:lstStyle/>
        <a:p>
          <a:pPr>
            <a:buFont typeface="+mj-lt"/>
            <a:buNone/>
          </a:pPr>
          <a:r>
            <a:rPr lang="en-US" sz="2000" b="0" dirty="0">
              <a:solidFill>
                <a:schemeClr val="bg1"/>
              </a:solidFill>
            </a:rPr>
            <a:t>    --Regulatory agreement at Rica Vista reserves 132 units (for 55 years) up to 80% AMI. </a:t>
          </a:r>
        </a:p>
      </dgm:t>
    </dgm:pt>
    <dgm:pt modelId="{266763FC-F5B7-4CA2-BABE-A367F66C8D9B}" type="parTrans" cxnId="{1EB33B37-B704-4DD6-BA55-F708B26BC5C7}">
      <dgm:prSet/>
      <dgm:spPr/>
      <dgm:t>
        <a:bodyPr/>
        <a:lstStyle/>
        <a:p>
          <a:endParaRPr lang="en-US"/>
        </a:p>
      </dgm:t>
    </dgm:pt>
    <dgm:pt modelId="{61A3F835-BC4B-4179-8DAF-DFA9C98FD017}" type="sibTrans" cxnId="{1EB33B37-B704-4DD6-BA55-F708B26BC5C7}">
      <dgm:prSet/>
      <dgm:spPr/>
      <dgm:t>
        <a:bodyPr/>
        <a:lstStyle/>
        <a:p>
          <a:endParaRPr lang="en-US"/>
        </a:p>
      </dgm:t>
    </dgm:pt>
    <dgm:pt modelId="{DE133603-0775-4EFC-982B-8DCE571A9386}">
      <dgm:prSet phldrT="[Text]" custT="1"/>
      <dgm:spPr/>
      <dgm:t>
        <a:bodyPr/>
        <a:lstStyle/>
        <a:p>
          <a:pPr>
            <a:buFont typeface="+mj-lt"/>
            <a:buNone/>
          </a:pPr>
          <a:r>
            <a:rPr lang="en-US" sz="2000" b="0" dirty="0">
              <a:solidFill>
                <a:schemeClr val="bg1"/>
              </a:solidFill>
            </a:rPr>
            <a:t>    --Independence Plaza Faircloth to RAD (goes up to 80% AMI for initial residents).</a:t>
          </a:r>
        </a:p>
      </dgm:t>
    </dgm:pt>
    <dgm:pt modelId="{C383D60B-AF28-4D8A-A7F4-39808E510ED6}" type="parTrans" cxnId="{1C7BA76D-9FD5-4A9B-9F9A-13366C76A34C}">
      <dgm:prSet/>
      <dgm:spPr/>
      <dgm:t>
        <a:bodyPr/>
        <a:lstStyle/>
        <a:p>
          <a:endParaRPr lang="en-US"/>
        </a:p>
      </dgm:t>
    </dgm:pt>
    <dgm:pt modelId="{68822E61-F2C7-4B8A-8897-C54CBF4E4298}" type="sibTrans" cxnId="{1C7BA76D-9FD5-4A9B-9F9A-13366C76A34C}">
      <dgm:prSet/>
      <dgm:spPr/>
      <dgm:t>
        <a:bodyPr/>
        <a:lstStyle/>
        <a:p>
          <a:endParaRPr lang="en-US"/>
        </a:p>
      </dgm:t>
    </dgm:pt>
    <dgm:pt modelId="{522F0CCD-2A58-490E-A6D3-B7BCBFEF9966}">
      <dgm:prSet phldrT="[Text]" custT="1"/>
      <dgm:spPr/>
      <dgm:t>
        <a:bodyPr/>
        <a:lstStyle/>
        <a:p>
          <a:pPr>
            <a:buFont typeface="+mj-lt"/>
            <a:buNone/>
          </a:pPr>
          <a:r>
            <a:rPr lang="en-US" sz="2000" b="0" dirty="0">
              <a:solidFill>
                <a:schemeClr val="bg1"/>
              </a:solidFill>
            </a:rPr>
            <a:t> </a:t>
          </a:r>
        </a:p>
      </dgm:t>
    </dgm:pt>
    <dgm:pt modelId="{26699B4F-EB6F-4FDA-B20F-0D02DE12DB79}" type="parTrans" cxnId="{68A41D57-165D-4A8B-8C90-5F2F81430D8A}">
      <dgm:prSet/>
      <dgm:spPr/>
      <dgm:t>
        <a:bodyPr/>
        <a:lstStyle/>
        <a:p>
          <a:endParaRPr lang="en-US"/>
        </a:p>
      </dgm:t>
    </dgm:pt>
    <dgm:pt modelId="{5057BE56-CB21-4EB5-876D-C11FB9E47290}" type="sibTrans" cxnId="{68A41D57-165D-4A8B-8C90-5F2F81430D8A}">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52749"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custLinFactY="75707" custLinFactNeighborX="-4156" custLinFactNeighborY="100000">
        <dgm:presLayoutVars>
          <dgm:bulletEnabled val="1"/>
        </dgm:presLayoutVars>
      </dgm:prSet>
      <dgm:spPr/>
    </dgm:pt>
  </dgm:ptLst>
  <dgm:cxnLst>
    <dgm:cxn modelId="{AF72350C-9E0E-4FF6-8005-F2E94ED892BF}" srcId="{645DA5AD-A062-4A3E-B034-55F94CA97E95}" destId="{C49026E4-8072-4AAB-8C6E-C76F6F672136}" srcOrd="7" destOrd="0" parTransId="{DFD911A8-082A-4418-88AF-E3DDF62FBCCE}" sibTransId="{9AB830C9-883C-4095-A7CC-EBE2A06304CF}"/>
    <dgm:cxn modelId="{8B1A4A0D-D217-4B5B-B355-3C91250C88CA}" type="presOf" srcId="{C49026E4-8072-4AAB-8C6E-C76F6F672136}" destId="{D37C5555-62DC-479B-B7B7-705AB9E7803B}" srcOrd="0" destOrd="7" presId="urn:microsoft.com/office/officeart/2005/8/layout/vList2"/>
    <dgm:cxn modelId="{1DD1E90F-DE24-41E1-8A4A-F7C5E2465355}" type="presOf" srcId="{9ACE90E5-643B-4D91-BD0A-1C2BB144C486}" destId="{D37C5555-62DC-479B-B7B7-705AB9E7803B}" srcOrd="0" destOrd="8" presId="urn:microsoft.com/office/officeart/2005/8/layout/vList2"/>
    <dgm:cxn modelId="{04972E11-87AF-4ABA-9E2A-91435FEC645E}" srcId="{6E84DEFB-AD99-4699-A5DA-8D331F384ABF}" destId="{645DA5AD-A062-4A3E-B034-55F94CA97E95}" srcOrd="0" destOrd="0" parTransId="{28283E2F-0936-4508-9EEB-E7AB49E7CB5D}" sibTransId="{5C2C6F5A-1FB3-47D4-8734-8F282C81AF3B}"/>
    <dgm:cxn modelId="{C2D2CC1D-A51B-42EC-8E41-05C4DFDD175E}" type="presOf" srcId="{EEAA8A23-3A3D-4B38-929B-501621AAF62A}" destId="{D37C5555-62DC-479B-B7B7-705AB9E7803B}" srcOrd="0" destOrd="5" presId="urn:microsoft.com/office/officeart/2005/8/layout/vList2"/>
    <dgm:cxn modelId="{44CEF121-13EF-44A5-BE3D-C89867724322}" srcId="{645DA5AD-A062-4A3E-B034-55F94CA97E95}" destId="{47C2427B-B06D-4CF1-B5EE-434F86F7A321}" srcOrd="0" destOrd="0" parTransId="{0B10DCEE-89D4-472A-9FE2-2741C0E3F22D}" sibTransId="{9D1F533E-431E-478A-B22F-E211AA9D301D}"/>
    <dgm:cxn modelId="{461C7F28-388B-4C34-A08B-2A8D98A6E072}" type="presOf" srcId="{FD2B0F9D-DA81-4199-B6DE-FC4158C9FEFB}" destId="{D37C5555-62DC-479B-B7B7-705AB9E7803B}" srcOrd="0" destOrd="1" presId="urn:microsoft.com/office/officeart/2005/8/layout/vList2"/>
    <dgm:cxn modelId="{A5B98C29-8144-4A42-82AE-978988AE4140}" type="presOf" srcId="{E13CC5E9-64E2-4580-BA1D-2BEEAA2F8338}" destId="{D37C5555-62DC-479B-B7B7-705AB9E7803B}" srcOrd="0" destOrd="3" presId="urn:microsoft.com/office/officeart/2005/8/layout/vList2"/>
    <dgm:cxn modelId="{DC2D6432-8533-4475-83C6-D2454C473AE2}" type="presOf" srcId="{4270E99E-F5D8-4AB3-8A62-A322A133979D}" destId="{D37C5555-62DC-479B-B7B7-705AB9E7803B}" srcOrd="0" destOrd="2" presId="urn:microsoft.com/office/officeart/2005/8/layout/vList2"/>
    <dgm:cxn modelId="{1EB33B37-B704-4DD6-BA55-F708B26BC5C7}" srcId="{645DA5AD-A062-4A3E-B034-55F94CA97E95}" destId="{9ACE90E5-643B-4D91-BD0A-1C2BB144C486}" srcOrd="8" destOrd="0" parTransId="{266763FC-F5B7-4CA2-BABE-A367F66C8D9B}" sibTransId="{61A3F835-BC4B-4179-8DAF-DFA9C98FD017}"/>
    <dgm:cxn modelId="{32E01038-3972-411F-80E0-0F6F1B0D84EB}" type="presOf" srcId="{4FF3004C-28EC-4088-9FDD-823570DD6ABA}" destId="{D37C5555-62DC-479B-B7B7-705AB9E7803B}" srcOrd="0" destOrd="4" presId="urn:microsoft.com/office/officeart/2005/8/layout/vList2"/>
    <dgm:cxn modelId="{B201093C-9936-4C72-B50D-F2596AF89967}" srcId="{645DA5AD-A062-4A3E-B034-55F94CA97E95}" destId="{BA48B928-3DFC-4B8C-96A1-A07ACED61160}" srcOrd="6" destOrd="0" parTransId="{2949CE68-166F-41FC-A5EA-3DD295E8A154}" sibTransId="{06BB8DAA-0F5F-4912-A887-F72693F69C5A}"/>
    <dgm:cxn modelId="{4AAD8964-2D8D-48B3-887A-84BFF93E398C}" srcId="{645DA5AD-A062-4A3E-B034-55F94CA97E95}" destId="{4270E99E-F5D8-4AB3-8A62-A322A133979D}" srcOrd="2" destOrd="0" parTransId="{2EE6270C-1340-420D-B1A6-611FEFEF926C}" sibTransId="{E966C075-C2D3-41BC-A26C-8E21B1E4C1E0}"/>
    <dgm:cxn modelId="{1C7BA76D-9FD5-4A9B-9F9A-13366C76A34C}" srcId="{645DA5AD-A062-4A3E-B034-55F94CA97E95}" destId="{DE133603-0775-4EFC-982B-8DCE571A9386}" srcOrd="9" destOrd="0" parTransId="{C383D60B-AF28-4D8A-A7F4-39808E510ED6}" sibTransId="{68822E61-F2C7-4B8A-8897-C54CBF4E4298}"/>
    <dgm:cxn modelId="{68A41D57-165D-4A8B-8C90-5F2F81430D8A}" srcId="{645DA5AD-A062-4A3E-B034-55F94CA97E95}" destId="{522F0CCD-2A58-490E-A6D3-B7BCBFEF9966}" srcOrd="10" destOrd="0" parTransId="{26699B4F-EB6F-4FDA-B20F-0D02DE12DB79}" sibTransId="{5057BE56-CB21-4EB5-876D-C11FB9E47290}"/>
    <dgm:cxn modelId="{DCFF4690-E460-48FF-B079-B74F4619A13A}" type="presOf" srcId="{BA48B928-3DFC-4B8C-96A1-A07ACED61160}" destId="{D37C5555-62DC-479B-B7B7-705AB9E7803B}" srcOrd="0" destOrd="6" presId="urn:microsoft.com/office/officeart/2005/8/layout/vList2"/>
    <dgm:cxn modelId="{98803797-A9FF-4FE9-BAB0-C4BFDE14CF03}" type="presOf" srcId="{6E84DEFB-AD99-4699-A5DA-8D331F384ABF}" destId="{50B3C5B0-6B6C-451F-941B-2C52D8F73859}" srcOrd="0" destOrd="0" presId="urn:microsoft.com/office/officeart/2005/8/layout/vList2"/>
    <dgm:cxn modelId="{4764FF9E-2EA5-4EAA-9A4F-FE17B575EF80}" srcId="{645DA5AD-A062-4A3E-B034-55F94CA97E95}" destId="{EEB6687D-868F-4FCD-976D-001DAC8541A4}" srcOrd="11" destOrd="0" parTransId="{F781E8DA-BFE7-45A9-AD55-BCBD05F1AE01}" sibTransId="{8B326B46-5C8C-4036-B117-4C43059624B8}"/>
    <dgm:cxn modelId="{1674E9A5-CD9F-44AF-AE80-9712C880169C}" srcId="{645DA5AD-A062-4A3E-B034-55F94CA97E95}" destId="{E13CC5E9-64E2-4580-BA1D-2BEEAA2F8338}" srcOrd="3" destOrd="0" parTransId="{73E761E4-83B8-4932-AB96-B96E1ACE5C8A}" sibTransId="{A107B401-5A6F-4BB6-A49B-D335A84C6EFF}"/>
    <dgm:cxn modelId="{B90E94B8-3C01-461B-880B-2E122068060A}" type="presOf" srcId="{47C2427B-B06D-4CF1-B5EE-434F86F7A321}" destId="{D37C5555-62DC-479B-B7B7-705AB9E7803B}" srcOrd="0" destOrd="0" presId="urn:microsoft.com/office/officeart/2005/8/layout/vList2"/>
    <dgm:cxn modelId="{1454DBBE-8F96-4732-8754-9766C4D494C5}" type="presOf" srcId="{EEB6687D-868F-4FCD-976D-001DAC8541A4}" destId="{D37C5555-62DC-479B-B7B7-705AB9E7803B}" srcOrd="0" destOrd="11" presId="urn:microsoft.com/office/officeart/2005/8/layout/vList2"/>
    <dgm:cxn modelId="{CD48FCC3-8471-4BC6-BBD3-0AF6B8229E5B}" type="presOf" srcId="{645DA5AD-A062-4A3E-B034-55F94CA97E95}" destId="{87E7BCC4-CB78-4EFF-B0E6-48B75CDE1E20}" srcOrd="0" destOrd="0" presId="urn:microsoft.com/office/officeart/2005/8/layout/vList2"/>
    <dgm:cxn modelId="{E59393CD-C508-4742-AF0D-2CD3104EDF6E}" srcId="{645DA5AD-A062-4A3E-B034-55F94CA97E95}" destId="{4FF3004C-28EC-4088-9FDD-823570DD6ABA}" srcOrd="4" destOrd="0" parTransId="{AEF52A1E-BE84-4D6F-AEBB-750B8B83702D}" sibTransId="{9F93CF11-A01E-429D-BFB1-97027F7F7B07}"/>
    <dgm:cxn modelId="{BFD3C5DC-4352-4B1D-810E-23C60DAED26F}" type="presOf" srcId="{DE133603-0775-4EFC-982B-8DCE571A9386}" destId="{D37C5555-62DC-479B-B7B7-705AB9E7803B}" srcOrd="0" destOrd="9" presId="urn:microsoft.com/office/officeart/2005/8/layout/vList2"/>
    <dgm:cxn modelId="{69260BEA-0566-42A0-B9D5-044A36999932}" type="presOf" srcId="{522F0CCD-2A58-490E-A6D3-B7BCBFEF9966}" destId="{D37C5555-62DC-479B-B7B7-705AB9E7803B}" srcOrd="0" destOrd="10" presId="urn:microsoft.com/office/officeart/2005/8/layout/vList2"/>
    <dgm:cxn modelId="{644B1FF2-1642-4B11-A459-384AE4904EA0}" srcId="{645DA5AD-A062-4A3E-B034-55F94CA97E95}" destId="{FD2B0F9D-DA81-4199-B6DE-FC4158C9FEFB}" srcOrd="1" destOrd="0" parTransId="{DCAD868E-A83D-405C-94AA-3B75E2F86CF3}" sibTransId="{F3DF2DB9-05AC-42E0-BB21-99C51E589443}"/>
    <dgm:cxn modelId="{14C3DBF6-4377-47D9-A511-FCD973C9EE1C}" srcId="{645DA5AD-A062-4A3E-B034-55F94CA97E95}" destId="{EEAA8A23-3A3D-4B38-929B-501621AAF62A}" srcOrd="5" destOrd="0" parTransId="{A46E5D6C-F6CF-43D2-B6ED-3B89B93BC69B}" sibTransId="{55BA9652-A22C-4D17-A6EB-7927640B3BEB}"/>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645DA5AD-A062-4A3E-B034-55F94CA97E95}">
      <dgm:prSet phldrT="[Text]" custT="1"/>
      <dgm:spPr/>
      <dgm:t>
        <a:bodyPr/>
        <a:lstStyle/>
        <a:p>
          <a:r>
            <a:rPr lang="en-US" sz="2300" b="1" dirty="0"/>
            <a:t>Work with community partners to optimize affordable housing and services for Alameda for low-income residents of Alameda</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47C2427B-B06D-4CF1-B5EE-434F86F7A321}">
      <dgm:prSet phldrT="[Text]" custT="1"/>
      <dgm:spPr/>
      <dgm:t>
        <a:bodyPr/>
        <a:lstStyle/>
        <a:p>
          <a:pPr>
            <a:buFont typeface="+mj-lt"/>
            <a:buNone/>
          </a:pPr>
          <a:endParaRPr lang="en-US" sz="2000" b="1" dirty="0">
            <a:solidFill>
              <a:schemeClr val="bg1"/>
            </a:solidFill>
          </a:endParaRPr>
        </a:p>
      </dgm:t>
    </dgm:pt>
    <dgm:pt modelId="{0B10DCEE-89D4-472A-9FE2-2741C0E3F22D}" type="parTrans" cxnId="{44CEF121-13EF-44A5-BE3D-C89867724322}">
      <dgm:prSet/>
      <dgm:spPr/>
      <dgm:t>
        <a:bodyPr/>
        <a:lstStyle/>
        <a:p>
          <a:endParaRPr lang="en-US"/>
        </a:p>
      </dgm:t>
    </dgm:pt>
    <dgm:pt modelId="{9D1F533E-431E-478A-B22F-E211AA9D301D}" type="sibTrans" cxnId="{44CEF121-13EF-44A5-BE3D-C89867724322}">
      <dgm:prSet/>
      <dgm:spPr/>
      <dgm:t>
        <a:bodyPr/>
        <a:lstStyle/>
        <a:p>
          <a:endParaRPr lang="en-US"/>
        </a:p>
      </dgm:t>
    </dgm:pt>
    <dgm:pt modelId="{EEB6687D-868F-4FCD-976D-001DAC8541A4}">
      <dgm:prSet custT="1"/>
      <dgm:spPr/>
      <dgm:t>
        <a:bodyPr/>
        <a:lstStyle/>
        <a:p>
          <a:pPr>
            <a:buFontTx/>
            <a:buNone/>
          </a:pPr>
          <a:endParaRPr lang="en-US" sz="2000" dirty="0">
            <a:solidFill>
              <a:schemeClr val="bg1"/>
            </a:solidFill>
          </a:endParaRPr>
        </a:p>
      </dgm:t>
    </dgm:pt>
    <dgm:pt modelId="{F781E8DA-BFE7-45A9-AD55-BCBD05F1AE01}" type="parTrans" cxnId="{4764FF9E-2EA5-4EAA-9A4F-FE17B575EF80}">
      <dgm:prSet/>
      <dgm:spPr/>
      <dgm:t>
        <a:bodyPr/>
        <a:lstStyle/>
        <a:p>
          <a:endParaRPr lang="en-US"/>
        </a:p>
      </dgm:t>
    </dgm:pt>
    <dgm:pt modelId="{8B326B46-5C8C-4036-B117-4C43059624B8}" type="sibTrans" cxnId="{4764FF9E-2EA5-4EAA-9A4F-FE17B575EF80}">
      <dgm:prSet/>
      <dgm:spPr/>
      <dgm:t>
        <a:bodyPr/>
        <a:lstStyle/>
        <a:p>
          <a:endParaRPr lang="en-US"/>
        </a:p>
      </dgm:t>
    </dgm:pt>
    <dgm:pt modelId="{9CFD1F08-4874-44F6-AEF5-4278C71456DB}">
      <dgm:prSet phldrT="[Text]" custT="1"/>
      <dgm:spPr/>
      <dgm:t>
        <a:bodyPr/>
        <a:lstStyle/>
        <a:p>
          <a:pPr>
            <a:buFont typeface="+mj-lt"/>
            <a:buNone/>
          </a:pPr>
          <a:r>
            <a:rPr lang="en-US" sz="2000" b="1" dirty="0">
              <a:solidFill>
                <a:schemeClr val="bg1"/>
              </a:solidFill>
            </a:rPr>
            <a:t>3. Collaborate with homeless housing service providers to successfully implement a plan to house the formerly homeless at the North Housing site. Collaborate with multiple partners to develop the vision for the entire North Housing site.</a:t>
          </a:r>
        </a:p>
      </dgm:t>
    </dgm:pt>
    <dgm:pt modelId="{97A69684-6058-45CD-A7C2-C374FDC0A1F0}" type="parTrans" cxnId="{0851F8A0-A0C5-4332-BA36-F198256036A5}">
      <dgm:prSet/>
      <dgm:spPr/>
      <dgm:t>
        <a:bodyPr/>
        <a:lstStyle/>
        <a:p>
          <a:endParaRPr lang="en-US"/>
        </a:p>
      </dgm:t>
    </dgm:pt>
    <dgm:pt modelId="{B05417C2-39B9-4A9A-B4B2-045312FC8F8F}" type="sibTrans" cxnId="{0851F8A0-A0C5-4332-BA36-F198256036A5}">
      <dgm:prSet/>
      <dgm:spPr/>
      <dgm:t>
        <a:bodyPr/>
        <a:lstStyle/>
        <a:p>
          <a:endParaRPr lang="en-US"/>
        </a:p>
      </dgm:t>
    </dgm:pt>
    <dgm:pt modelId="{3B92E9DB-5D6B-45D1-BF59-7A644B6D875F}">
      <dgm:prSet phldrT="[Text]" custT="1"/>
      <dgm:spPr/>
      <dgm:t>
        <a:bodyPr/>
        <a:lstStyle/>
        <a:p>
          <a:pPr>
            <a:buFont typeface="+mj-lt"/>
            <a:buNone/>
          </a:pPr>
          <a:r>
            <a:rPr lang="en-US" sz="2000" b="1" dirty="0">
              <a:solidFill>
                <a:schemeClr val="bg1"/>
              </a:solidFill>
            </a:rPr>
            <a:t> </a:t>
          </a:r>
          <a:r>
            <a:rPr lang="en-US" sz="2000" b="0" dirty="0">
              <a:solidFill>
                <a:schemeClr val="bg1"/>
              </a:solidFill>
            </a:rPr>
            <a:t> -- The Estuary I will serve 44 previously homeless households.  Tenant Selection Criteria getting finalized.  Partnering with Alameda County Coordinated Entry System.  Building Futures will provide case management services.  </a:t>
          </a:r>
          <a:endParaRPr lang="en-US" sz="2000" b="1" dirty="0">
            <a:solidFill>
              <a:schemeClr val="bg1"/>
            </a:solidFill>
          </a:endParaRPr>
        </a:p>
      </dgm:t>
    </dgm:pt>
    <dgm:pt modelId="{1688CF72-9FFB-4AB3-8B6E-CEF9937E95B2}" type="parTrans" cxnId="{AC437563-B560-4F29-9092-35B04DC6F8AB}">
      <dgm:prSet/>
      <dgm:spPr/>
      <dgm:t>
        <a:bodyPr/>
        <a:lstStyle/>
        <a:p>
          <a:endParaRPr lang="en-US"/>
        </a:p>
      </dgm:t>
    </dgm:pt>
    <dgm:pt modelId="{6892E32E-239E-4CA5-B143-1608EA2C9BFF}" type="sibTrans" cxnId="{AC437563-B560-4F29-9092-35B04DC6F8AB}">
      <dgm:prSet/>
      <dgm:spPr/>
      <dgm:t>
        <a:bodyPr/>
        <a:lstStyle/>
        <a:p>
          <a:endParaRPr lang="en-US"/>
        </a:p>
      </dgm:t>
    </dgm:pt>
    <dgm:pt modelId="{763F52E4-17D6-45AC-BCFC-61C4654F0370}">
      <dgm:prSet phldrT="[Text]" custT="1"/>
      <dgm:spPr/>
      <dgm:t>
        <a:bodyPr/>
        <a:lstStyle/>
        <a:p>
          <a:pPr>
            <a:buFont typeface="+mj-lt"/>
            <a:buNone/>
          </a:pPr>
          <a:r>
            <a:rPr lang="en-US" sz="2000" b="1" dirty="0">
              <a:solidFill>
                <a:schemeClr val="bg1"/>
              </a:solidFill>
            </a:rPr>
            <a:t>4. Explore program enhancements and continue outreach to recruit and retain landlords in the HCV program.</a:t>
          </a:r>
        </a:p>
      </dgm:t>
    </dgm:pt>
    <dgm:pt modelId="{CD12D0B1-B5B6-4F36-AEA9-51C5FB71C097}" type="parTrans" cxnId="{02DEBDC0-C628-4163-BE32-43701DE1B481}">
      <dgm:prSet/>
      <dgm:spPr/>
      <dgm:t>
        <a:bodyPr/>
        <a:lstStyle/>
        <a:p>
          <a:endParaRPr lang="en-US"/>
        </a:p>
      </dgm:t>
    </dgm:pt>
    <dgm:pt modelId="{FD897A0E-FA97-433E-83B6-93B0AC9644D5}" type="sibTrans" cxnId="{02DEBDC0-C628-4163-BE32-43701DE1B481}">
      <dgm:prSet/>
      <dgm:spPr/>
      <dgm:t>
        <a:bodyPr/>
        <a:lstStyle/>
        <a:p>
          <a:endParaRPr lang="en-US"/>
        </a:p>
      </dgm:t>
    </dgm:pt>
    <dgm:pt modelId="{A136DD0A-AF27-4481-9482-1F5F47520717}">
      <dgm:prSet phldrT="[Text]" custT="1"/>
      <dgm:spPr/>
      <dgm:t>
        <a:bodyPr/>
        <a:lstStyle/>
        <a:p>
          <a:pPr>
            <a:buFont typeface="+mj-lt"/>
            <a:buNone/>
          </a:pPr>
          <a:endParaRPr lang="en-US" sz="2000" b="1" dirty="0">
            <a:solidFill>
              <a:schemeClr val="bg1"/>
            </a:solidFill>
          </a:endParaRPr>
        </a:p>
      </dgm:t>
    </dgm:pt>
    <dgm:pt modelId="{8B9FAFAE-6158-4B89-9DCF-050228A22A76}" type="parTrans" cxnId="{C13DE662-B52D-443B-858F-5514FCC10D90}">
      <dgm:prSet/>
      <dgm:spPr/>
      <dgm:t>
        <a:bodyPr/>
        <a:lstStyle/>
        <a:p>
          <a:endParaRPr lang="en-US"/>
        </a:p>
      </dgm:t>
    </dgm:pt>
    <dgm:pt modelId="{2D855CCE-147C-4209-BE94-AD3C64C9C43A}" type="sibTrans" cxnId="{C13DE662-B52D-443B-858F-5514FCC10D90}">
      <dgm:prSet/>
      <dgm:spPr/>
      <dgm:t>
        <a:bodyPr/>
        <a:lstStyle/>
        <a:p>
          <a:endParaRPr lang="en-US"/>
        </a:p>
      </dgm:t>
    </dgm:pt>
    <dgm:pt modelId="{BE870BA0-1402-4403-94C9-A6F388C63CC7}">
      <dgm:prSet phldrT="[Text]" custT="1"/>
      <dgm:spPr/>
      <dgm:t>
        <a:bodyPr/>
        <a:lstStyle/>
        <a:p>
          <a:pPr>
            <a:buFont typeface="+mj-lt"/>
            <a:buNone/>
          </a:pPr>
          <a:r>
            <a:rPr lang="en-US" sz="2000" b="1" dirty="0">
              <a:solidFill>
                <a:schemeClr val="bg1"/>
              </a:solidFill>
            </a:rPr>
            <a:t>  </a:t>
          </a:r>
          <a:r>
            <a:rPr lang="en-US" sz="2000" b="0" dirty="0">
              <a:solidFill>
                <a:schemeClr val="bg1"/>
              </a:solidFill>
            </a:rPr>
            <a:t>-- Over 440 landlords participate in AHA’s Housing Choice Voucher program. </a:t>
          </a:r>
          <a:endParaRPr lang="en-US" sz="2000" b="1" dirty="0">
            <a:solidFill>
              <a:schemeClr val="bg1"/>
            </a:solidFill>
          </a:endParaRPr>
        </a:p>
      </dgm:t>
    </dgm:pt>
    <dgm:pt modelId="{CF813290-FA35-4D23-949E-8C24F3427631}" type="parTrans" cxnId="{49ECDD27-C8F1-4AF9-B963-456CE671D887}">
      <dgm:prSet/>
      <dgm:spPr/>
      <dgm:t>
        <a:bodyPr/>
        <a:lstStyle/>
        <a:p>
          <a:endParaRPr lang="en-US"/>
        </a:p>
      </dgm:t>
    </dgm:pt>
    <dgm:pt modelId="{BEC48E95-BAE2-4AC6-92D9-CCEF4643249F}" type="sibTrans" cxnId="{49ECDD27-C8F1-4AF9-B963-456CE671D887}">
      <dgm:prSet/>
      <dgm:spPr/>
      <dgm:t>
        <a:bodyPr/>
        <a:lstStyle/>
        <a:p>
          <a:endParaRPr lang="en-US"/>
        </a:p>
      </dgm:t>
    </dgm:pt>
    <dgm:pt modelId="{49BB03C6-2492-4BD8-BF2B-3D41EC170C81}">
      <dgm:prSet phldrT="[Text]" custT="1"/>
      <dgm:spPr/>
      <dgm:t>
        <a:bodyPr/>
        <a:lstStyle/>
        <a:p>
          <a:pPr>
            <a:buFont typeface="+mj-lt"/>
            <a:buNone/>
          </a:pPr>
          <a:r>
            <a:rPr lang="en-US" sz="2000" b="0" dirty="0">
              <a:solidFill>
                <a:schemeClr val="bg1"/>
              </a:solidFill>
            </a:rPr>
            <a:t>  -- Produced landlord recruitment video and featured in prominent AHA website position. </a:t>
          </a:r>
          <a:endParaRPr lang="en-US" sz="2000" b="1" dirty="0">
            <a:solidFill>
              <a:schemeClr val="bg1"/>
            </a:solidFill>
          </a:endParaRPr>
        </a:p>
      </dgm:t>
    </dgm:pt>
    <dgm:pt modelId="{398FF466-F5EF-4B56-ADC8-CC71A16C1513}" type="parTrans" cxnId="{AB1A0095-ADD6-4308-869D-AB02D464CC85}">
      <dgm:prSet/>
      <dgm:spPr/>
      <dgm:t>
        <a:bodyPr/>
        <a:lstStyle/>
        <a:p>
          <a:endParaRPr lang="en-US"/>
        </a:p>
      </dgm:t>
    </dgm:pt>
    <dgm:pt modelId="{E5FD92A7-271F-46A3-B12E-A8C6991FF101}" type="sibTrans" cxnId="{AB1A0095-ADD6-4308-869D-AB02D464CC85}">
      <dgm:prSet/>
      <dgm:spPr/>
      <dgm:t>
        <a:bodyPr/>
        <a:lstStyle/>
        <a:p>
          <a:endParaRPr lang="en-US"/>
        </a:p>
      </dgm:t>
    </dgm:pt>
    <dgm:pt modelId="{15233172-D20C-49BF-B231-1B730B8D4CBA}">
      <dgm:prSet phldrT="[Text]" custT="1"/>
      <dgm:spPr/>
      <dgm:t>
        <a:bodyPr/>
        <a:lstStyle/>
        <a:p>
          <a:pPr>
            <a:buFont typeface="+mj-lt"/>
            <a:buNone/>
          </a:pPr>
          <a:r>
            <a:rPr lang="en-US" sz="2000" b="1" dirty="0">
              <a:solidFill>
                <a:schemeClr val="bg1"/>
              </a:solidFill>
            </a:rPr>
            <a:t>  </a:t>
          </a:r>
          <a:r>
            <a:rPr lang="en-US" sz="2000" b="0" dirty="0">
              <a:solidFill>
                <a:schemeClr val="bg1"/>
              </a:solidFill>
            </a:rPr>
            <a:t>-- Monthly landlord portal sessions and office hours to serve AHA landlords. </a:t>
          </a:r>
          <a:endParaRPr lang="en-US" sz="2000" b="1" dirty="0">
            <a:solidFill>
              <a:schemeClr val="bg1"/>
            </a:solidFill>
          </a:endParaRPr>
        </a:p>
      </dgm:t>
    </dgm:pt>
    <dgm:pt modelId="{BE20928F-D78F-4681-99B2-60479D08A5C4}" type="parTrans" cxnId="{562905A2-0F18-40A5-908A-5961C6A85B54}">
      <dgm:prSet/>
      <dgm:spPr/>
      <dgm:t>
        <a:bodyPr/>
        <a:lstStyle/>
        <a:p>
          <a:endParaRPr lang="en-US"/>
        </a:p>
      </dgm:t>
    </dgm:pt>
    <dgm:pt modelId="{ABA5CB02-58F5-4C2E-A0BF-100A2B3BECB4}" type="sibTrans" cxnId="{562905A2-0F18-40A5-908A-5961C6A85B54}">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510895"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custLinFactY="75707" custLinFactNeighborX="-4156" custLinFactNeighborY="100000">
        <dgm:presLayoutVars>
          <dgm:bulletEnabled val="1"/>
        </dgm:presLayoutVars>
      </dgm:prSet>
      <dgm:spPr/>
    </dgm:pt>
  </dgm:ptLst>
  <dgm:cxnLst>
    <dgm:cxn modelId="{04972E11-87AF-4ABA-9E2A-91435FEC645E}" srcId="{6E84DEFB-AD99-4699-A5DA-8D331F384ABF}" destId="{645DA5AD-A062-4A3E-B034-55F94CA97E95}" srcOrd="0" destOrd="0" parTransId="{28283E2F-0936-4508-9EEB-E7AB49E7CB5D}" sibTransId="{5C2C6F5A-1FB3-47D4-8734-8F282C81AF3B}"/>
    <dgm:cxn modelId="{44CEF121-13EF-44A5-BE3D-C89867724322}" srcId="{645DA5AD-A062-4A3E-B034-55F94CA97E95}" destId="{47C2427B-B06D-4CF1-B5EE-434F86F7A321}" srcOrd="0" destOrd="0" parTransId="{0B10DCEE-89D4-472A-9FE2-2741C0E3F22D}" sibTransId="{9D1F533E-431E-478A-B22F-E211AA9D301D}"/>
    <dgm:cxn modelId="{49ECDD27-C8F1-4AF9-B963-456CE671D887}" srcId="{645DA5AD-A062-4A3E-B034-55F94CA97E95}" destId="{BE870BA0-1402-4403-94C9-A6F388C63CC7}" srcOrd="5" destOrd="0" parTransId="{CF813290-FA35-4D23-949E-8C24F3427631}" sibTransId="{BEC48E95-BAE2-4AC6-92D9-CCEF4643249F}"/>
    <dgm:cxn modelId="{72056030-C58C-445A-BCDE-D559FBA83A1E}" type="presOf" srcId="{763F52E4-17D6-45AC-BCFC-61C4654F0370}" destId="{D37C5555-62DC-479B-B7B7-705AB9E7803B}" srcOrd="0" destOrd="4" presId="urn:microsoft.com/office/officeart/2005/8/layout/vList2"/>
    <dgm:cxn modelId="{8E182837-56D2-4F83-85A3-8FE5A22B76C7}" type="presOf" srcId="{15233172-D20C-49BF-B231-1B730B8D4CBA}" destId="{D37C5555-62DC-479B-B7B7-705AB9E7803B}" srcOrd="0" destOrd="7" presId="urn:microsoft.com/office/officeart/2005/8/layout/vList2"/>
    <dgm:cxn modelId="{C13DE662-B52D-443B-858F-5514FCC10D90}" srcId="{645DA5AD-A062-4A3E-B034-55F94CA97E95}" destId="{A136DD0A-AF27-4481-9482-1F5F47520717}" srcOrd="3" destOrd="0" parTransId="{8B9FAFAE-6158-4B89-9DCF-050228A22A76}" sibTransId="{2D855CCE-147C-4209-BE94-AD3C64C9C43A}"/>
    <dgm:cxn modelId="{AC437563-B560-4F29-9092-35B04DC6F8AB}" srcId="{645DA5AD-A062-4A3E-B034-55F94CA97E95}" destId="{3B92E9DB-5D6B-45D1-BF59-7A644B6D875F}" srcOrd="2" destOrd="0" parTransId="{1688CF72-9FFB-4AB3-8B6E-CEF9937E95B2}" sibTransId="{6892E32E-239E-4CA5-B143-1608EA2C9BFF}"/>
    <dgm:cxn modelId="{3128667A-4E3B-40E5-85B8-F8800B0D48BB}" type="presOf" srcId="{BE870BA0-1402-4403-94C9-A6F388C63CC7}" destId="{D37C5555-62DC-479B-B7B7-705AB9E7803B}" srcOrd="0" destOrd="5" presId="urn:microsoft.com/office/officeart/2005/8/layout/vList2"/>
    <dgm:cxn modelId="{FD191E7C-FBAA-4FC3-97DF-6A4BF1C3B391}" type="presOf" srcId="{49BB03C6-2492-4BD8-BF2B-3D41EC170C81}" destId="{D37C5555-62DC-479B-B7B7-705AB9E7803B}" srcOrd="0" destOrd="6" presId="urn:microsoft.com/office/officeart/2005/8/layout/vList2"/>
    <dgm:cxn modelId="{AB1A0095-ADD6-4308-869D-AB02D464CC85}" srcId="{645DA5AD-A062-4A3E-B034-55F94CA97E95}" destId="{49BB03C6-2492-4BD8-BF2B-3D41EC170C81}" srcOrd="6" destOrd="0" parTransId="{398FF466-F5EF-4B56-ADC8-CC71A16C1513}" sibTransId="{E5FD92A7-271F-46A3-B12E-A8C6991FF101}"/>
    <dgm:cxn modelId="{45188695-BC32-4E3C-9F14-D3F6A656BED6}" type="presOf" srcId="{9CFD1F08-4874-44F6-AEF5-4278C71456DB}" destId="{D37C5555-62DC-479B-B7B7-705AB9E7803B}" srcOrd="0" destOrd="1" presId="urn:microsoft.com/office/officeart/2005/8/layout/vList2"/>
    <dgm:cxn modelId="{98803797-A9FF-4FE9-BAB0-C4BFDE14CF03}" type="presOf" srcId="{6E84DEFB-AD99-4699-A5DA-8D331F384ABF}" destId="{50B3C5B0-6B6C-451F-941B-2C52D8F73859}" srcOrd="0" destOrd="0" presId="urn:microsoft.com/office/officeart/2005/8/layout/vList2"/>
    <dgm:cxn modelId="{4764FF9E-2EA5-4EAA-9A4F-FE17B575EF80}" srcId="{645DA5AD-A062-4A3E-B034-55F94CA97E95}" destId="{EEB6687D-868F-4FCD-976D-001DAC8541A4}" srcOrd="8" destOrd="0" parTransId="{F781E8DA-BFE7-45A9-AD55-BCBD05F1AE01}" sibTransId="{8B326B46-5C8C-4036-B117-4C43059624B8}"/>
    <dgm:cxn modelId="{0851F8A0-A0C5-4332-BA36-F198256036A5}" srcId="{645DA5AD-A062-4A3E-B034-55F94CA97E95}" destId="{9CFD1F08-4874-44F6-AEF5-4278C71456DB}" srcOrd="1" destOrd="0" parTransId="{97A69684-6058-45CD-A7C2-C374FDC0A1F0}" sibTransId="{B05417C2-39B9-4A9A-B4B2-045312FC8F8F}"/>
    <dgm:cxn modelId="{562905A2-0F18-40A5-908A-5961C6A85B54}" srcId="{645DA5AD-A062-4A3E-B034-55F94CA97E95}" destId="{15233172-D20C-49BF-B231-1B730B8D4CBA}" srcOrd="7" destOrd="0" parTransId="{BE20928F-D78F-4681-99B2-60479D08A5C4}" sibTransId="{ABA5CB02-58F5-4C2E-A0BF-100A2B3BECB4}"/>
    <dgm:cxn modelId="{CD4820B7-FE24-4656-9214-CAE5AF39CEF1}" type="presOf" srcId="{3B92E9DB-5D6B-45D1-BF59-7A644B6D875F}" destId="{D37C5555-62DC-479B-B7B7-705AB9E7803B}" srcOrd="0" destOrd="2" presId="urn:microsoft.com/office/officeart/2005/8/layout/vList2"/>
    <dgm:cxn modelId="{B90E94B8-3C01-461B-880B-2E122068060A}" type="presOf" srcId="{47C2427B-B06D-4CF1-B5EE-434F86F7A321}" destId="{D37C5555-62DC-479B-B7B7-705AB9E7803B}" srcOrd="0" destOrd="0" presId="urn:microsoft.com/office/officeart/2005/8/layout/vList2"/>
    <dgm:cxn modelId="{0653CEBD-BDFA-4E86-AE5A-23D9F07A2B8E}" type="presOf" srcId="{A136DD0A-AF27-4481-9482-1F5F47520717}" destId="{D37C5555-62DC-479B-B7B7-705AB9E7803B}" srcOrd="0" destOrd="3" presId="urn:microsoft.com/office/officeart/2005/8/layout/vList2"/>
    <dgm:cxn modelId="{1454DBBE-8F96-4732-8754-9766C4D494C5}" type="presOf" srcId="{EEB6687D-868F-4FCD-976D-001DAC8541A4}" destId="{D37C5555-62DC-479B-B7B7-705AB9E7803B}" srcOrd="0" destOrd="8" presId="urn:microsoft.com/office/officeart/2005/8/layout/vList2"/>
    <dgm:cxn modelId="{02DEBDC0-C628-4163-BE32-43701DE1B481}" srcId="{645DA5AD-A062-4A3E-B034-55F94CA97E95}" destId="{763F52E4-17D6-45AC-BCFC-61C4654F0370}" srcOrd="4" destOrd="0" parTransId="{CD12D0B1-B5B6-4F36-AEA9-51C5FB71C097}" sibTransId="{FD897A0E-FA97-433E-83B6-93B0AC9644D5}"/>
    <dgm:cxn modelId="{CD48FCC3-8471-4BC6-BBD3-0AF6B8229E5B}" type="presOf" srcId="{645DA5AD-A062-4A3E-B034-55F94CA97E95}" destId="{87E7BCC4-CB78-4EFF-B0E6-48B75CDE1E20}" srcOrd="0" destOrd="0"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645DA5AD-A062-4A3E-B034-55F94CA97E95}">
      <dgm:prSet phldrT="[Text]" custT="1"/>
      <dgm:spPr/>
      <dgm:t>
        <a:bodyPr/>
        <a:lstStyle/>
        <a:p>
          <a:r>
            <a:rPr lang="en-US" sz="2300" b="1" dirty="0"/>
            <a:t>Work with community partners to optimize affordable housing and services for Alameda</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47C2427B-B06D-4CF1-B5EE-434F86F7A321}">
      <dgm:prSet phldrT="[Text]" custT="1"/>
      <dgm:spPr/>
      <dgm:t>
        <a:bodyPr/>
        <a:lstStyle/>
        <a:p>
          <a:pPr>
            <a:buFont typeface="+mj-lt"/>
            <a:buAutoNum type="arabicPeriod"/>
          </a:pPr>
          <a:endParaRPr lang="en-US" sz="2000" b="1" dirty="0">
            <a:solidFill>
              <a:schemeClr val="bg1"/>
            </a:solidFill>
          </a:endParaRPr>
        </a:p>
      </dgm:t>
    </dgm:pt>
    <dgm:pt modelId="{0B10DCEE-89D4-472A-9FE2-2741C0E3F22D}" type="parTrans" cxnId="{44CEF121-13EF-44A5-BE3D-C89867724322}">
      <dgm:prSet/>
      <dgm:spPr/>
      <dgm:t>
        <a:bodyPr/>
        <a:lstStyle/>
        <a:p>
          <a:endParaRPr lang="en-US"/>
        </a:p>
      </dgm:t>
    </dgm:pt>
    <dgm:pt modelId="{9D1F533E-431E-478A-B22F-E211AA9D301D}" type="sibTrans" cxnId="{44CEF121-13EF-44A5-BE3D-C89867724322}">
      <dgm:prSet/>
      <dgm:spPr/>
      <dgm:t>
        <a:bodyPr/>
        <a:lstStyle/>
        <a:p>
          <a:endParaRPr lang="en-US"/>
        </a:p>
      </dgm:t>
    </dgm:pt>
    <dgm:pt modelId="{EEB6687D-868F-4FCD-976D-001DAC8541A4}">
      <dgm:prSet custT="1"/>
      <dgm:spPr/>
      <dgm:t>
        <a:bodyPr/>
        <a:lstStyle/>
        <a:p>
          <a:pPr>
            <a:buFontTx/>
            <a:buNone/>
          </a:pPr>
          <a:endParaRPr lang="en-US" sz="2000" dirty="0">
            <a:solidFill>
              <a:schemeClr val="bg1"/>
            </a:solidFill>
          </a:endParaRPr>
        </a:p>
      </dgm:t>
    </dgm:pt>
    <dgm:pt modelId="{F781E8DA-BFE7-45A9-AD55-BCBD05F1AE01}" type="parTrans" cxnId="{4764FF9E-2EA5-4EAA-9A4F-FE17B575EF80}">
      <dgm:prSet/>
      <dgm:spPr/>
      <dgm:t>
        <a:bodyPr/>
        <a:lstStyle/>
        <a:p>
          <a:endParaRPr lang="en-US"/>
        </a:p>
      </dgm:t>
    </dgm:pt>
    <dgm:pt modelId="{8B326B46-5C8C-4036-B117-4C43059624B8}" type="sibTrans" cxnId="{4764FF9E-2EA5-4EAA-9A4F-FE17B575EF80}">
      <dgm:prSet/>
      <dgm:spPr/>
      <dgm:t>
        <a:bodyPr/>
        <a:lstStyle/>
        <a:p>
          <a:endParaRPr lang="en-US"/>
        </a:p>
      </dgm:t>
    </dgm:pt>
    <dgm:pt modelId="{7FB55FA6-76D7-4BCE-9031-0CBB9D752F0C}">
      <dgm:prSet phldrT="[Text]" custT="1"/>
      <dgm:spPr/>
      <dgm:t>
        <a:bodyPr/>
        <a:lstStyle/>
        <a:p>
          <a:pPr>
            <a:buFont typeface="+mj-lt"/>
            <a:buNone/>
          </a:pPr>
          <a:r>
            <a:rPr lang="en-US" sz="2000" b="0" dirty="0">
              <a:solidFill>
                <a:schemeClr val="bg1"/>
              </a:solidFill>
            </a:rPr>
            <a:t> -- Launched new website (ADA compliant, multi-lingual) </a:t>
          </a:r>
          <a:r>
            <a:rPr lang="en-US" sz="2000" b="0" dirty="0">
              <a:solidFill>
                <a:srgbClr val="1A2840"/>
              </a:solidFill>
            </a:rPr>
            <a:t>which reached 300k page views annually.</a:t>
          </a:r>
          <a:endParaRPr lang="en-US" sz="2000" b="1" dirty="0">
            <a:solidFill>
              <a:srgbClr val="1A2840"/>
            </a:solidFill>
          </a:endParaRPr>
        </a:p>
      </dgm:t>
    </dgm:pt>
    <dgm:pt modelId="{19EF3706-4438-4620-A124-92463899BC67}" type="parTrans" cxnId="{EBACED3D-A957-4EA6-9EAB-A322EAE6EA8E}">
      <dgm:prSet/>
      <dgm:spPr/>
      <dgm:t>
        <a:bodyPr/>
        <a:lstStyle/>
        <a:p>
          <a:endParaRPr lang="en-US"/>
        </a:p>
      </dgm:t>
    </dgm:pt>
    <dgm:pt modelId="{B22A0D26-D447-4F66-8797-C94EF5320A54}" type="sibTrans" cxnId="{EBACED3D-A957-4EA6-9EAB-A322EAE6EA8E}">
      <dgm:prSet/>
      <dgm:spPr/>
      <dgm:t>
        <a:bodyPr/>
        <a:lstStyle/>
        <a:p>
          <a:endParaRPr lang="en-US"/>
        </a:p>
      </dgm:t>
    </dgm:pt>
    <dgm:pt modelId="{C7A5074E-A9ED-4E97-A5E4-B5539F90B2D9}">
      <dgm:prSet phldrT="[Text]" custT="1"/>
      <dgm:spPr/>
      <dgm:t>
        <a:bodyPr/>
        <a:lstStyle/>
        <a:p>
          <a:pPr>
            <a:buFont typeface="+mj-lt"/>
            <a:buNone/>
          </a:pPr>
          <a:r>
            <a:rPr lang="en-US" sz="2000" b="0" dirty="0">
              <a:solidFill>
                <a:schemeClr val="bg1"/>
              </a:solidFill>
            </a:rPr>
            <a:t>    -- Established or strengthened partnerships with service-based organizations to provide various resident services and activities (LifeSTEPS, Alameda Recreation and Parks Department, Alameda Food Bank, Center for Elders Independence, City of Alameda Sustainability Dept, Oakland Roots, Alameda Municipal Power, Mastick Senior Center, College of Alameda, Alameda Firefighters Toy Drive, Mobile Bike Bay Area, and the Alameda Boys and Girls Club).</a:t>
          </a:r>
          <a:endParaRPr lang="en-US" sz="2000" b="1" dirty="0">
            <a:solidFill>
              <a:schemeClr val="bg1"/>
            </a:solidFill>
          </a:endParaRPr>
        </a:p>
      </dgm:t>
    </dgm:pt>
    <dgm:pt modelId="{660CD56C-E1AF-4A5A-8767-D881B7735A36}" type="parTrans" cxnId="{AE73E25E-C6E5-483A-93FA-63B461828182}">
      <dgm:prSet/>
      <dgm:spPr/>
      <dgm:t>
        <a:bodyPr/>
        <a:lstStyle/>
        <a:p>
          <a:endParaRPr lang="en-US"/>
        </a:p>
      </dgm:t>
    </dgm:pt>
    <dgm:pt modelId="{BE28133E-FBD0-4EFE-93B6-F9A4177C2C32}" type="sibTrans" cxnId="{AE73E25E-C6E5-483A-93FA-63B461828182}">
      <dgm:prSet/>
      <dgm:spPr/>
      <dgm:t>
        <a:bodyPr/>
        <a:lstStyle/>
        <a:p>
          <a:endParaRPr lang="en-US"/>
        </a:p>
      </dgm:t>
    </dgm:pt>
    <dgm:pt modelId="{B0C80FFF-01DE-46DF-9BD0-2369C9551428}">
      <dgm:prSet phldrT="[Text]" custT="1"/>
      <dgm:spPr/>
      <dgm:t>
        <a:bodyPr/>
        <a:lstStyle/>
        <a:p>
          <a:pPr>
            <a:buFont typeface="+mj-lt"/>
            <a:buNone/>
          </a:pPr>
          <a:r>
            <a:rPr lang="en-US" sz="2000" b="1" dirty="0">
              <a:solidFill>
                <a:schemeClr val="bg1"/>
              </a:solidFill>
            </a:rPr>
            <a:t>6. Create appropriate communication tools and evaluate resources needed to tell AHA’s story and promote AHA’s mission.</a:t>
          </a:r>
        </a:p>
      </dgm:t>
    </dgm:pt>
    <dgm:pt modelId="{10111471-2064-42DE-AF0C-4B52D8D069BE}" type="parTrans" cxnId="{E2CF2ECE-CEDD-4F7B-8F9F-9A42B8BF57B6}">
      <dgm:prSet/>
      <dgm:spPr/>
      <dgm:t>
        <a:bodyPr/>
        <a:lstStyle/>
        <a:p>
          <a:endParaRPr lang="en-US"/>
        </a:p>
      </dgm:t>
    </dgm:pt>
    <dgm:pt modelId="{5DBF60E4-1469-4604-9E19-9EDAD3521B13}" type="sibTrans" cxnId="{E2CF2ECE-CEDD-4F7B-8F9F-9A42B8BF57B6}">
      <dgm:prSet/>
      <dgm:spPr/>
      <dgm:t>
        <a:bodyPr/>
        <a:lstStyle/>
        <a:p>
          <a:endParaRPr lang="en-US"/>
        </a:p>
      </dgm:t>
    </dgm:pt>
    <dgm:pt modelId="{15233172-D20C-49BF-B231-1B730B8D4CBA}">
      <dgm:prSet phldrT="[Text]" custT="1"/>
      <dgm:spPr/>
      <dgm:t>
        <a:bodyPr/>
        <a:lstStyle/>
        <a:p>
          <a:pPr>
            <a:buFont typeface="+mj-lt"/>
            <a:buNone/>
          </a:pPr>
          <a:r>
            <a:rPr lang="en-US" sz="2000" b="1" dirty="0">
              <a:solidFill>
                <a:schemeClr val="bg1"/>
              </a:solidFill>
            </a:rPr>
            <a:t>5. Assess gaps in resident services and explore new partners for enhanced services when feasible.</a:t>
          </a:r>
        </a:p>
      </dgm:t>
    </dgm:pt>
    <dgm:pt modelId="{BE20928F-D78F-4681-99B2-60479D08A5C4}" type="parTrans" cxnId="{562905A2-0F18-40A5-908A-5961C6A85B54}">
      <dgm:prSet/>
      <dgm:spPr/>
      <dgm:t>
        <a:bodyPr/>
        <a:lstStyle/>
        <a:p>
          <a:endParaRPr lang="en-US"/>
        </a:p>
      </dgm:t>
    </dgm:pt>
    <dgm:pt modelId="{ABA5CB02-58F5-4C2E-A0BF-100A2B3BECB4}" type="sibTrans" cxnId="{562905A2-0F18-40A5-908A-5961C6A85B54}">
      <dgm:prSet/>
      <dgm:spPr/>
      <dgm:t>
        <a:bodyPr/>
        <a:lstStyle/>
        <a:p>
          <a:endParaRPr lang="en-US"/>
        </a:p>
      </dgm:t>
    </dgm:pt>
    <dgm:pt modelId="{7E31F62B-7827-4E82-A524-A67AFE329CC1}">
      <dgm:prSet phldrT="[Text]" custT="1"/>
      <dgm:spPr/>
      <dgm:t>
        <a:bodyPr/>
        <a:lstStyle/>
        <a:p>
          <a:pPr>
            <a:buFont typeface="+mj-lt"/>
            <a:buNone/>
          </a:pPr>
          <a:r>
            <a:rPr lang="en-US" sz="2000" b="0" dirty="0">
              <a:solidFill>
                <a:schemeClr val="bg1"/>
              </a:solidFill>
            </a:rPr>
            <a:t>    -- Completed Emergency Preparedness </a:t>
          </a:r>
          <a:r>
            <a:rPr lang="en-US" sz="2000" b="0" dirty="0">
              <a:solidFill>
                <a:srgbClr val="002060"/>
              </a:solidFill>
            </a:rPr>
            <a:t>R</a:t>
          </a:r>
          <a:r>
            <a:rPr lang="en-US" sz="2000" b="0" dirty="0">
              <a:solidFill>
                <a:schemeClr val="bg1"/>
              </a:solidFill>
            </a:rPr>
            <a:t>eport presented by CivicSpark intern.</a:t>
          </a:r>
        </a:p>
      </dgm:t>
    </dgm:pt>
    <dgm:pt modelId="{B6B08F42-8AA2-4C6E-A8A2-B78F31352D79}" type="parTrans" cxnId="{4DCBF1C4-FE08-4677-9A83-B6E407536335}">
      <dgm:prSet/>
      <dgm:spPr/>
      <dgm:t>
        <a:bodyPr/>
        <a:lstStyle/>
        <a:p>
          <a:endParaRPr lang="en-US"/>
        </a:p>
      </dgm:t>
    </dgm:pt>
    <dgm:pt modelId="{87C9A481-C6A3-4913-97DF-0367C9539ED5}" type="sibTrans" cxnId="{4DCBF1C4-FE08-4677-9A83-B6E407536335}">
      <dgm:prSet/>
      <dgm:spPr/>
      <dgm:t>
        <a:bodyPr/>
        <a:lstStyle/>
        <a:p>
          <a:endParaRPr lang="en-US"/>
        </a:p>
      </dgm:t>
    </dgm:pt>
    <dgm:pt modelId="{ABBDBBBD-5AE3-44DA-87AF-011A4CF43D30}">
      <dgm:prSet phldrT="[Text]" custT="1"/>
      <dgm:spPr/>
      <dgm:t>
        <a:bodyPr/>
        <a:lstStyle/>
        <a:p>
          <a:pPr>
            <a:buFont typeface="+mj-lt"/>
            <a:buNone/>
          </a:pPr>
          <a:endParaRPr lang="en-US" sz="2000" b="0" dirty="0">
            <a:solidFill>
              <a:schemeClr val="bg1"/>
            </a:solidFill>
          </a:endParaRPr>
        </a:p>
      </dgm:t>
    </dgm:pt>
    <dgm:pt modelId="{53194327-AEA5-4B50-A3A5-CB347A1C0680}" type="parTrans" cxnId="{9FBA9C58-F045-46B7-9FEB-75327458F203}">
      <dgm:prSet/>
      <dgm:spPr/>
      <dgm:t>
        <a:bodyPr/>
        <a:lstStyle/>
        <a:p>
          <a:endParaRPr lang="en-US"/>
        </a:p>
      </dgm:t>
    </dgm:pt>
    <dgm:pt modelId="{5367FF4B-336D-4765-AAF6-98357693AF60}" type="sibTrans" cxnId="{9FBA9C58-F045-46B7-9FEB-75327458F203}">
      <dgm:prSet/>
      <dgm:spPr/>
      <dgm:t>
        <a:bodyPr/>
        <a:lstStyle/>
        <a:p>
          <a:endParaRPr lang="en-US"/>
        </a:p>
      </dgm:t>
    </dgm:pt>
    <dgm:pt modelId="{357AE276-17CB-4F23-AE86-C95CF9ABDCC3}">
      <dgm:prSet phldrT="[Text]" custT="1"/>
      <dgm:spPr/>
      <dgm:t>
        <a:bodyPr/>
        <a:lstStyle/>
        <a:p>
          <a:pPr>
            <a:buFont typeface="+mj-lt"/>
            <a:buNone/>
          </a:pPr>
          <a:r>
            <a:rPr lang="en-US" sz="2000" b="0" dirty="0">
              <a:solidFill>
                <a:schemeClr val="bg1"/>
              </a:solidFill>
            </a:rPr>
            <a:t>-- Built video archive of nine professionally produced videos related to AHA programs and partnerships. </a:t>
          </a:r>
          <a:endParaRPr lang="en-US" sz="2000" b="1" dirty="0">
            <a:solidFill>
              <a:schemeClr val="bg1"/>
            </a:solidFill>
          </a:endParaRPr>
        </a:p>
      </dgm:t>
    </dgm:pt>
    <dgm:pt modelId="{02128671-A089-4BB4-AB72-418761C0397C}" type="parTrans" cxnId="{BE869A03-BBC6-42CD-AE41-89E20BEC071C}">
      <dgm:prSet/>
      <dgm:spPr/>
      <dgm:t>
        <a:bodyPr/>
        <a:lstStyle/>
        <a:p>
          <a:endParaRPr lang="en-US"/>
        </a:p>
      </dgm:t>
    </dgm:pt>
    <dgm:pt modelId="{328C5411-92B2-4FE4-8788-ECF20003EE2A}" type="sibTrans" cxnId="{BE869A03-BBC6-42CD-AE41-89E20BEC071C}">
      <dgm:prSet/>
      <dgm:spPr/>
      <dgm:t>
        <a:bodyPr/>
        <a:lstStyle/>
        <a:p>
          <a:endParaRPr lang="en-US"/>
        </a:p>
      </dgm:t>
    </dgm:pt>
    <dgm:pt modelId="{62339044-BA98-4C28-8282-71D749EE50B4}">
      <dgm:prSet phldrT="[Text]" custT="1"/>
      <dgm:spPr/>
      <dgm:t>
        <a:bodyPr/>
        <a:lstStyle/>
        <a:p>
          <a:pPr>
            <a:buFont typeface="+mj-lt"/>
            <a:buNone/>
          </a:pPr>
          <a:r>
            <a:rPr lang="en-US" sz="2000" b="0" dirty="0">
              <a:solidFill>
                <a:schemeClr val="bg1"/>
              </a:solidFill>
            </a:rPr>
            <a:t>-- New logo and brand colors.</a:t>
          </a:r>
          <a:endParaRPr lang="en-US" sz="2000" b="1" dirty="0">
            <a:solidFill>
              <a:schemeClr val="bg1"/>
            </a:solidFill>
          </a:endParaRPr>
        </a:p>
      </dgm:t>
    </dgm:pt>
    <dgm:pt modelId="{7440535D-00AC-43BF-A5DF-17CFDB812538}" type="parTrans" cxnId="{56950F2E-E700-4273-8952-BED179854724}">
      <dgm:prSet/>
      <dgm:spPr/>
      <dgm:t>
        <a:bodyPr/>
        <a:lstStyle/>
        <a:p>
          <a:endParaRPr lang="en-US"/>
        </a:p>
      </dgm:t>
    </dgm:pt>
    <dgm:pt modelId="{DD8FB872-8DC7-4BED-9D6F-BBDEBF856956}" type="sibTrans" cxnId="{56950F2E-E700-4273-8952-BED179854724}">
      <dgm:prSet/>
      <dgm:spPr/>
      <dgm:t>
        <a:bodyPr/>
        <a:lstStyle/>
        <a:p>
          <a:endParaRPr lang="en-US"/>
        </a:p>
      </dgm:t>
    </dgm:pt>
    <dgm:pt modelId="{98032AD1-7A87-46A5-8047-D169CA27987E}">
      <dgm:prSet phldrT="[Text]" custT="1"/>
      <dgm:spPr/>
      <dgm:t>
        <a:bodyPr/>
        <a:lstStyle/>
        <a:p>
          <a:pPr>
            <a:buFont typeface="+mj-lt"/>
            <a:buNone/>
          </a:pPr>
          <a:r>
            <a:rPr lang="en-US" sz="2000" b="0" dirty="0">
              <a:solidFill>
                <a:schemeClr val="bg1"/>
              </a:solidFill>
            </a:rPr>
            <a:t>-- </a:t>
          </a:r>
          <a:r>
            <a:rPr lang="en-US" sz="2000" b="0" dirty="0">
              <a:solidFill>
                <a:srgbClr val="1A2840"/>
              </a:solidFill>
            </a:rPr>
            <a:t>We have grown </a:t>
          </a:r>
          <a:r>
            <a:rPr lang="en-US" sz="2000" b="0" dirty="0">
              <a:solidFill>
                <a:schemeClr val="bg1"/>
              </a:solidFill>
            </a:rPr>
            <a:t>email database to 24k and social media following to 2k.       </a:t>
          </a:r>
          <a:endParaRPr lang="en-US" sz="2000" b="1" dirty="0">
            <a:solidFill>
              <a:schemeClr val="bg1"/>
            </a:solidFill>
          </a:endParaRPr>
        </a:p>
      </dgm:t>
    </dgm:pt>
    <dgm:pt modelId="{F13058B4-9287-4D44-B459-C25A397B6FEE}" type="parTrans" cxnId="{9B5D29EA-2121-4B23-A3E2-6BC8E3E6C131}">
      <dgm:prSet/>
      <dgm:spPr/>
      <dgm:t>
        <a:bodyPr/>
        <a:lstStyle/>
        <a:p>
          <a:endParaRPr lang="en-US"/>
        </a:p>
      </dgm:t>
    </dgm:pt>
    <dgm:pt modelId="{39D8E278-0864-4298-9233-E8B8C107C258}" type="sibTrans" cxnId="{9B5D29EA-2121-4B23-A3E2-6BC8E3E6C131}">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69771"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custLinFactNeighborX="0" custLinFactNeighborY="-70297">
        <dgm:presLayoutVars>
          <dgm:bulletEnabled val="1"/>
        </dgm:presLayoutVars>
      </dgm:prSet>
      <dgm:spPr/>
    </dgm:pt>
  </dgm:ptLst>
  <dgm:cxnLst>
    <dgm:cxn modelId="{BE869A03-BBC6-42CD-AE41-89E20BEC071C}" srcId="{645DA5AD-A062-4A3E-B034-55F94CA97E95}" destId="{357AE276-17CB-4F23-AE86-C95CF9ABDCC3}" srcOrd="7" destOrd="0" parTransId="{02128671-A089-4BB4-AB72-418761C0397C}" sibTransId="{328C5411-92B2-4FE4-8788-ECF20003EE2A}"/>
    <dgm:cxn modelId="{04972E11-87AF-4ABA-9E2A-91435FEC645E}" srcId="{6E84DEFB-AD99-4699-A5DA-8D331F384ABF}" destId="{645DA5AD-A062-4A3E-B034-55F94CA97E95}" srcOrd="0" destOrd="0" parTransId="{28283E2F-0936-4508-9EEB-E7AB49E7CB5D}" sibTransId="{5C2C6F5A-1FB3-47D4-8734-8F282C81AF3B}"/>
    <dgm:cxn modelId="{44CEF121-13EF-44A5-BE3D-C89867724322}" srcId="{645DA5AD-A062-4A3E-B034-55F94CA97E95}" destId="{47C2427B-B06D-4CF1-B5EE-434F86F7A321}" srcOrd="0" destOrd="0" parTransId="{0B10DCEE-89D4-472A-9FE2-2741C0E3F22D}" sibTransId="{9D1F533E-431E-478A-B22F-E211AA9D301D}"/>
    <dgm:cxn modelId="{56950F2E-E700-4273-8952-BED179854724}" srcId="{645DA5AD-A062-4A3E-B034-55F94CA97E95}" destId="{62339044-BA98-4C28-8282-71D749EE50B4}" srcOrd="8" destOrd="0" parTransId="{7440535D-00AC-43BF-A5DF-17CFDB812538}" sibTransId="{DD8FB872-8DC7-4BED-9D6F-BBDEBF856956}"/>
    <dgm:cxn modelId="{8E182837-56D2-4F83-85A3-8FE5A22B76C7}" type="presOf" srcId="{15233172-D20C-49BF-B231-1B730B8D4CBA}" destId="{D37C5555-62DC-479B-B7B7-705AB9E7803B}" srcOrd="0" destOrd="1" presId="urn:microsoft.com/office/officeart/2005/8/layout/vList2"/>
    <dgm:cxn modelId="{A4DE023C-B36C-4042-AB5B-F66FC91515AE}" type="presOf" srcId="{7E31F62B-7827-4E82-A524-A67AFE329CC1}" destId="{D37C5555-62DC-479B-B7B7-705AB9E7803B}" srcOrd="0" destOrd="3" presId="urn:microsoft.com/office/officeart/2005/8/layout/vList2"/>
    <dgm:cxn modelId="{EBACED3D-A957-4EA6-9EAB-A322EAE6EA8E}" srcId="{645DA5AD-A062-4A3E-B034-55F94CA97E95}" destId="{7FB55FA6-76D7-4BCE-9031-0CBB9D752F0C}" srcOrd="6" destOrd="0" parTransId="{19EF3706-4438-4620-A124-92463899BC67}" sibTransId="{B22A0D26-D447-4F66-8797-C94EF5320A54}"/>
    <dgm:cxn modelId="{A596573F-39D5-4B6C-8BD6-2ABDBBCBC43A}" type="presOf" srcId="{62339044-BA98-4C28-8282-71D749EE50B4}" destId="{D37C5555-62DC-479B-B7B7-705AB9E7803B}" srcOrd="0" destOrd="8" presId="urn:microsoft.com/office/officeart/2005/8/layout/vList2"/>
    <dgm:cxn modelId="{AE73E25E-C6E5-483A-93FA-63B461828182}" srcId="{645DA5AD-A062-4A3E-B034-55F94CA97E95}" destId="{C7A5074E-A9ED-4E97-A5E4-B5539F90B2D9}" srcOrd="2" destOrd="0" parTransId="{660CD56C-E1AF-4A5A-8767-D881B7735A36}" sibTransId="{BE28133E-FBD0-4EFE-93B6-F9A4177C2C32}"/>
    <dgm:cxn modelId="{858C186A-E9FB-4BB7-BE3C-69F924BBFF6D}" type="presOf" srcId="{98032AD1-7A87-46A5-8047-D169CA27987E}" destId="{D37C5555-62DC-479B-B7B7-705AB9E7803B}" srcOrd="0" destOrd="9" presId="urn:microsoft.com/office/officeart/2005/8/layout/vList2"/>
    <dgm:cxn modelId="{9FBA9C58-F045-46B7-9FEB-75327458F203}" srcId="{645DA5AD-A062-4A3E-B034-55F94CA97E95}" destId="{ABBDBBBD-5AE3-44DA-87AF-011A4CF43D30}" srcOrd="4" destOrd="0" parTransId="{53194327-AEA5-4B50-A3A5-CB347A1C0680}" sibTransId="{5367FF4B-336D-4765-AAF6-98357693AF60}"/>
    <dgm:cxn modelId="{29654F5A-12DE-470D-B612-5A4CBD5CCEF7}" type="presOf" srcId="{B0C80FFF-01DE-46DF-9BD0-2369C9551428}" destId="{D37C5555-62DC-479B-B7B7-705AB9E7803B}" srcOrd="0" destOrd="5" presId="urn:microsoft.com/office/officeart/2005/8/layout/vList2"/>
    <dgm:cxn modelId="{83F62A87-FC54-452C-AB58-A2E3BC87F9EA}" type="presOf" srcId="{357AE276-17CB-4F23-AE86-C95CF9ABDCC3}" destId="{D37C5555-62DC-479B-B7B7-705AB9E7803B}" srcOrd="0" destOrd="7" presId="urn:microsoft.com/office/officeart/2005/8/layout/vList2"/>
    <dgm:cxn modelId="{98803797-A9FF-4FE9-BAB0-C4BFDE14CF03}" type="presOf" srcId="{6E84DEFB-AD99-4699-A5DA-8D331F384ABF}" destId="{50B3C5B0-6B6C-451F-941B-2C52D8F73859}" srcOrd="0" destOrd="0" presId="urn:microsoft.com/office/officeart/2005/8/layout/vList2"/>
    <dgm:cxn modelId="{4764FF9E-2EA5-4EAA-9A4F-FE17B575EF80}" srcId="{645DA5AD-A062-4A3E-B034-55F94CA97E95}" destId="{EEB6687D-868F-4FCD-976D-001DAC8541A4}" srcOrd="10" destOrd="0" parTransId="{F781E8DA-BFE7-45A9-AD55-BCBD05F1AE01}" sibTransId="{8B326B46-5C8C-4036-B117-4C43059624B8}"/>
    <dgm:cxn modelId="{562905A2-0F18-40A5-908A-5961C6A85B54}" srcId="{645DA5AD-A062-4A3E-B034-55F94CA97E95}" destId="{15233172-D20C-49BF-B231-1B730B8D4CBA}" srcOrd="1" destOrd="0" parTransId="{BE20928F-D78F-4681-99B2-60479D08A5C4}" sibTransId="{ABA5CB02-58F5-4C2E-A0BF-100A2B3BECB4}"/>
    <dgm:cxn modelId="{B90E94B8-3C01-461B-880B-2E122068060A}" type="presOf" srcId="{47C2427B-B06D-4CF1-B5EE-434F86F7A321}" destId="{D37C5555-62DC-479B-B7B7-705AB9E7803B}" srcOrd="0" destOrd="0" presId="urn:microsoft.com/office/officeart/2005/8/layout/vList2"/>
    <dgm:cxn modelId="{1454DBBE-8F96-4732-8754-9766C4D494C5}" type="presOf" srcId="{EEB6687D-868F-4FCD-976D-001DAC8541A4}" destId="{D37C5555-62DC-479B-B7B7-705AB9E7803B}" srcOrd="0" destOrd="10" presId="urn:microsoft.com/office/officeart/2005/8/layout/vList2"/>
    <dgm:cxn modelId="{CD48FCC3-8471-4BC6-BBD3-0AF6B8229E5B}" type="presOf" srcId="{645DA5AD-A062-4A3E-B034-55F94CA97E95}" destId="{87E7BCC4-CB78-4EFF-B0E6-48B75CDE1E20}" srcOrd="0" destOrd="0" presId="urn:microsoft.com/office/officeart/2005/8/layout/vList2"/>
    <dgm:cxn modelId="{4DCBF1C4-FE08-4677-9A83-B6E407536335}" srcId="{645DA5AD-A062-4A3E-B034-55F94CA97E95}" destId="{7E31F62B-7827-4E82-A524-A67AFE329CC1}" srcOrd="3" destOrd="0" parTransId="{B6B08F42-8AA2-4C6E-A8A2-B78F31352D79}" sibTransId="{87C9A481-C6A3-4913-97DF-0367C9539ED5}"/>
    <dgm:cxn modelId="{E2CF2ECE-CEDD-4F7B-8F9F-9A42B8BF57B6}" srcId="{645DA5AD-A062-4A3E-B034-55F94CA97E95}" destId="{B0C80FFF-01DE-46DF-9BD0-2369C9551428}" srcOrd="5" destOrd="0" parTransId="{10111471-2064-42DE-AF0C-4B52D8D069BE}" sibTransId="{5DBF60E4-1469-4604-9E19-9EDAD3521B13}"/>
    <dgm:cxn modelId="{E279B7D9-B13F-42B3-9D01-0034AB49CED3}" type="presOf" srcId="{C7A5074E-A9ED-4E97-A5E4-B5539F90B2D9}" destId="{D37C5555-62DC-479B-B7B7-705AB9E7803B}" srcOrd="0" destOrd="2" presId="urn:microsoft.com/office/officeart/2005/8/layout/vList2"/>
    <dgm:cxn modelId="{EDE654E5-BDF7-4F79-A42C-F615E562B76E}" type="presOf" srcId="{ABBDBBBD-5AE3-44DA-87AF-011A4CF43D30}" destId="{D37C5555-62DC-479B-B7B7-705AB9E7803B}" srcOrd="0" destOrd="4" presId="urn:microsoft.com/office/officeart/2005/8/layout/vList2"/>
    <dgm:cxn modelId="{9B5D29EA-2121-4B23-A3E2-6BC8E3E6C131}" srcId="{645DA5AD-A062-4A3E-B034-55F94CA97E95}" destId="{98032AD1-7A87-46A5-8047-D169CA27987E}" srcOrd="9" destOrd="0" parTransId="{F13058B4-9287-4D44-B459-C25A397B6FEE}" sibTransId="{39D8E278-0864-4298-9233-E8B8C107C258}"/>
    <dgm:cxn modelId="{37C34BF4-E54F-4D68-8FEF-7A269EBF7E28}" type="presOf" srcId="{7FB55FA6-76D7-4BCE-9031-0CBB9D752F0C}" destId="{D37C5555-62DC-479B-B7B7-705AB9E7803B}" srcOrd="0" destOrd="6"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E396C7-AE20-499D-83C2-221C2D488D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55FC77B-CCA2-44D8-9365-77097A97BAFE}">
      <dgm:prSet phldrT="[Text]"/>
      <dgm:spPr/>
      <dgm:t>
        <a:bodyPr/>
        <a:lstStyle/>
        <a:p>
          <a:r>
            <a:rPr lang="en-US" b="1" dirty="0">
              <a:solidFill>
                <a:schemeClr val="bg1"/>
              </a:solidFill>
            </a:rPr>
            <a:t>Must meet the AHA’s mission</a:t>
          </a:r>
        </a:p>
      </dgm:t>
    </dgm:pt>
    <dgm:pt modelId="{E953BF3D-F881-4B09-94D3-8E24429A0610}" type="parTrans" cxnId="{FE37D7DF-96F3-404F-8216-29889976DD5A}">
      <dgm:prSet/>
      <dgm:spPr/>
      <dgm:t>
        <a:bodyPr/>
        <a:lstStyle/>
        <a:p>
          <a:endParaRPr lang="en-US" b="1">
            <a:solidFill>
              <a:schemeClr val="bg1"/>
            </a:solidFill>
          </a:endParaRPr>
        </a:p>
      </dgm:t>
    </dgm:pt>
    <dgm:pt modelId="{0CA5A6B9-A58D-4966-918C-C4A800EDC6DF}" type="sibTrans" cxnId="{FE37D7DF-96F3-404F-8216-29889976DD5A}">
      <dgm:prSet/>
      <dgm:spPr/>
      <dgm:t>
        <a:bodyPr/>
        <a:lstStyle/>
        <a:p>
          <a:endParaRPr lang="en-US" b="1">
            <a:solidFill>
              <a:schemeClr val="bg1"/>
            </a:solidFill>
          </a:endParaRPr>
        </a:p>
      </dgm:t>
    </dgm:pt>
    <dgm:pt modelId="{3C941B79-7238-4274-8E46-9EC3CEBBD370}">
      <dgm:prSet phldrT="[Text]"/>
      <dgm:spPr/>
      <dgm:t>
        <a:bodyPr/>
        <a:lstStyle/>
        <a:p>
          <a:r>
            <a:rPr lang="en-US" b="1" dirty="0">
              <a:solidFill>
                <a:schemeClr val="bg1"/>
              </a:solidFill>
            </a:rPr>
            <a:t>Must be financially feasible</a:t>
          </a:r>
        </a:p>
      </dgm:t>
    </dgm:pt>
    <dgm:pt modelId="{FB1260E2-8482-4EE2-935F-71EDB41BEFEA}" type="parTrans" cxnId="{928A5796-B919-4842-8350-9FEE6F547B06}">
      <dgm:prSet/>
      <dgm:spPr/>
      <dgm:t>
        <a:bodyPr/>
        <a:lstStyle/>
        <a:p>
          <a:endParaRPr lang="en-US" b="1">
            <a:solidFill>
              <a:schemeClr val="bg1"/>
            </a:solidFill>
          </a:endParaRPr>
        </a:p>
      </dgm:t>
    </dgm:pt>
    <dgm:pt modelId="{9B78E01B-8853-48A2-B1EE-CBC17BC731CD}" type="sibTrans" cxnId="{928A5796-B919-4842-8350-9FEE6F547B06}">
      <dgm:prSet/>
      <dgm:spPr/>
      <dgm:t>
        <a:bodyPr/>
        <a:lstStyle/>
        <a:p>
          <a:endParaRPr lang="en-US" b="1">
            <a:solidFill>
              <a:schemeClr val="bg1"/>
            </a:solidFill>
          </a:endParaRPr>
        </a:p>
      </dgm:t>
    </dgm:pt>
    <dgm:pt modelId="{5B321459-D377-494C-B3A5-58C62DC24CC7}">
      <dgm:prSet phldrT="[Text]"/>
      <dgm:spPr/>
      <dgm:t>
        <a:bodyPr/>
        <a:lstStyle/>
        <a:p>
          <a:r>
            <a:rPr lang="en-US" b="1" dirty="0">
              <a:solidFill>
                <a:schemeClr val="bg1"/>
              </a:solidFill>
            </a:rPr>
            <a:t>Must uphold the standards and integrity of the agency (health, safety, customer service etc.)</a:t>
          </a:r>
        </a:p>
      </dgm:t>
    </dgm:pt>
    <dgm:pt modelId="{510CA12B-152E-49C3-9C6E-A4835C380307}" type="parTrans" cxnId="{5A1D014C-4FFE-4931-B382-B4CE7D401B4B}">
      <dgm:prSet/>
      <dgm:spPr/>
      <dgm:t>
        <a:bodyPr/>
        <a:lstStyle/>
        <a:p>
          <a:endParaRPr lang="en-US" b="1">
            <a:solidFill>
              <a:schemeClr val="bg1"/>
            </a:solidFill>
          </a:endParaRPr>
        </a:p>
      </dgm:t>
    </dgm:pt>
    <dgm:pt modelId="{4F05664A-6025-44FA-BD58-2C971AE72728}" type="sibTrans" cxnId="{5A1D014C-4FFE-4931-B382-B4CE7D401B4B}">
      <dgm:prSet/>
      <dgm:spPr/>
      <dgm:t>
        <a:bodyPr/>
        <a:lstStyle/>
        <a:p>
          <a:endParaRPr lang="en-US" b="1">
            <a:solidFill>
              <a:schemeClr val="bg1"/>
            </a:solidFill>
          </a:endParaRPr>
        </a:p>
      </dgm:t>
    </dgm:pt>
    <dgm:pt modelId="{8C7983FD-2310-497A-BDDE-45D8360DC4C1}">
      <dgm:prSet phldrT="[Text]"/>
      <dgm:spPr/>
      <dgm:t>
        <a:bodyPr/>
        <a:lstStyle/>
        <a:p>
          <a:r>
            <a:rPr lang="en-US" b="1" dirty="0">
              <a:solidFill>
                <a:schemeClr val="bg1"/>
              </a:solidFill>
            </a:rPr>
            <a:t>Should be specific (who, when, what, how much etc.)</a:t>
          </a:r>
        </a:p>
      </dgm:t>
    </dgm:pt>
    <dgm:pt modelId="{C734BD08-4D94-4D26-8245-7FDA2F76BEBD}" type="parTrans" cxnId="{4798E4C2-C97B-4FBC-B525-9F5B6A6B77AE}">
      <dgm:prSet/>
      <dgm:spPr/>
      <dgm:t>
        <a:bodyPr/>
        <a:lstStyle/>
        <a:p>
          <a:endParaRPr lang="en-US" b="1">
            <a:solidFill>
              <a:schemeClr val="bg1"/>
            </a:solidFill>
          </a:endParaRPr>
        </a:p>
      </dgm:t>
    </dgm:pt>
    <dgm:pt modelId="{B961F2F0-D193-46D6-830C-213FC9B760E0}" type="sibTrans" cxnId="{4798E4C2-C97B-4FBC-B525-9F5B6A6B77AE}">
      <dgm:prSet/>
      <dgm:spPr/>
      <dgm:t>
        <a:bodyPr/>
        <a:lstStyle/>
        <a:p>
          <a:endParaRPr lang="en-US" b="1">
            <a:solidFill>
              <a:schemeClr val="bg1"/>
            </a:solidFill>
          </a:endParaRPr>
        </a:p>
      </dgm:t>
    </dgm:pt>
    <dgm:pt modelId="{BB5BE665-197E-4A7E-B220-14C04BB16303}" type="pres">
      <dgm:prSet presAssocID="{4FE396C7-AE20-499D-83C2-221C2D488DFF}" presName="diagram" presStyleCnt="0">
        <dgm:presLayoutVars>
          <dgm:dir/>
          <dgm:resizeHandles val="exact"/>
        </dgm:presLayoutVars>
      </dgm:prSet>
      <dgm:spPr/>
    </dgm:pt>
    <dgm:pt modelId="{45D784F2-41AE-4657-8688-0ECE26AAC76A}" type="pres">
      <dgm:prSet presAssocID="{B55FC77B-CCA2-44D8-9365-77097A97BAFE}" presName="node" presStyleLbl="node1" presStyleIdx="0" presStyleCnt="4" custScaleX="115115">
        <dgm:presLayoutVars>
          <dgm:bulletEnabled val="1"/>
        </dgm:presLayoutVars>
      </dgm:prSet>
      <dgm:spPr/>
    </dgm:pt>
    <dgm:pt modelId="{6F8AF916-6067-47BE-B161-301B4A7DE9C8}" type="pres">
      <dgm:prSet presAssocID="{0CA5A6B9-A58D-4966-918C-C4A800EDC6DF}" presName="sibTrans" presStyleCnt="0"/>
      <dgm:spPr/>
    </dgm:pt>
    <dgm:pt modelId="{2A1BC24E-3EA2-48C3-B517-A5EB8202E75D}" type="pres">
      <dgm:prSet presAssocID="{3C941B79-7238-4274-8E46-9EC3CEBBD370}" presName="node" presStyleLbl="node1" presStyleIdx="1" presStyleCnt="4" custScaleX="118010">
        <dgm:presLayoutVars>
          <dgm:bulletEnabled val="1"/>
        </dgm:presLayoutVars>
      </dgm:prSet>
      <dgm:spPr/>
    </dgm:pt>
    <dgm:pt modelId="{76AB0818-4D52-4FA4-B6C1-4DCA869EDC7C}" type="pres">
      <dgm:prSet presAssocID="{9B78E01B-8853-48A2-B1EE-CBC17BC731CD}" presName="sibTrans" presStyleCnt="0"/>
      <dgm:spPr/>
    </dgm:pt>
    <dgm:pt modelId="{7DDD10AD-6131-4C6E-84FE-AABF8CE9D021}" type="pres">
      <dgm:prSet presAssocID="{5B321459-D377-494C-B3A5-58C62DC24CC7}" presName="node" presStyleLbl="node1" presStyleIdx="2" presStyleCnt="4" custScaleX="113614">
        <dgm:presLayoutVars>
          <dgm:bulletEnabled val="1"/>
        </dgm:presLayoutVars>
      </dgm:prSet>
      <dgm:spPr/>
    </dgm:pt>
    <dgm:pt modelId="{D0FCCFBC-5270-46C2-B6A6-239BEB96497E}" type="pres">
      <dgm:prSet presAssocID="{4F05664A-6025-44FA-BD58-2C971AE72728}" presName="sibTrans" presStyleCnt="0"/>
      <dgm:spPr/>
    </dgm:pt>
    <dgm:pt modelId="{A41DDCAA-4675-4E0A-8E95-B53BE342A1F2}" type="pres">
      <dgm:prSet presAssocID="{8C7983FD-2310-497A-BDDE-45D8360DC4C1}" presName="node" presStyleLbl="node1" presStyleIdx="3" presStyleCnt="4" custScaleX="116579">
        <dgm:presLayoutVars>
          <dgm:bulletEnabled val="1"/>
        </dgm:presLayoutVars>
      </dgm:prSet>
      <dgm:spPr/>
    </dgm:pt>
  </dgm:ptLst>
  <dgm:cxnLst>
    <dgm:cxn modelId="{9194540A-4B49-4D4C-BC1B-456F7CF7F44C}" type="presOf" srcId="{3C941B79-7238-4274-8E46-9EC3CEBBD370}" destId="{2A1BC24E-3EA2-48C3-B517-A5EB8202E75D}" srcOrd="0" destOrd="0" presId="urn:microsoft.com/office/officeart/2005/8/layout/default"/>
    <dgm:cxn modelId="{94AD762D-7BDF-44FD-AE0F-B8C4FD596DFD}" type="presOf" srcId="{8C7983FD-2310-497A-BDDE-45D8360DC4C1}" destId="{A41DDCAA-4675-4E0A-8E95-B53BE342A1F2}" srcOrd="0" destOrd="0" presId="urn:microsoft.com/office/officeart/2005/8/layout/default"/>
    <dgm:cxn modelId="{22DD1341-3330-49DF-A0E9-657C5C68D949}" type="presOf" srcId="{5B321459-D377-494C-B3A5-58C62DC24CC7}" destId="{7DDD10AD-6131-4C6E-84FE-AABF8CE9D021}" srcOrd="0" destOrd="0" presId="urn:microsoft.com/office/officeart/2005/8/layout/default"/>
    <dgm:cxn modelId="{5A1D014C-4FFE-4931-B382-B4CE7D401B4B}" srcId="{4FE396C7-AE20-499D-83C2-221C2D488DFF}" destId="{5B321459-D377-494C-B3A5-58C62DC24CC7}" srcOrd="2" destOrd="0" parTransId="{510CA12B-152E-49C3-9C6E-A4835C380307}" sibTransId="{4F05664A-6025-44FA-BD58-2C971AE72728}"/>
    <dgm:cxn modelId="{E5896590-520D-4133-A85B-C82447DFF998}" type="presOf" srcId="{4FE396C7-AE20-499D-83C2-221C2D488DFF}" destId="{BB5BE665-197E-4A7E-B220-14C04BB16303}" srcOrd="0" destOrd="0" presId="urn:microsoft.com/office/officeart/2005/8/layout/default"/>
    <dgm:cxn modelId="{928A5796-B919-4842-8350-9FEE6F547B06}" srcId="{4FE396C7-AE20-499D-83C2-221C2D488DFF}" destId="{3C941B79-7238-4274-8E46-9EC3CEBBD370}" srcOrd="1" destOrd="0" parTransId="{FB1260E2-8482-4EE2-935F-71EDB41BEFEA}" sibTransId="{9B78E01B-8853-48A2-B1EE-CBC17BC731CD}"/>
    <dgm:cxn modelId="{4798E4C2-C97B-4FBC-B525-9F5B6A6B77AE}" srcId="{4FE396C7-AE20-499D-83C2-221C2D488DFF}" destId="{8C7983FD-2310-497A-BDDE-45D8360DC4C1}" srcOrd="3" destOrd="0" parTransId="{C734BD08-4D94-4D26-8245-7FDA2F76BEBD}" sibTransId="{B961F2F0-D193-46D6-830C-213FC9B760E0}"/>
    <dgm:cxn modelId="{217A41D1-0F98-4D39-A770-BB9EAE696F52}" type="presOf" srcId="{B55FC77B-CCA2-44D8-9365-77097A97BAFE}" destId="{45D784F2-41AE-4657-8688-0ECE26AAC76A}" srcOrd="0" destOrd="0" presId="urn:microsoft.com/office/officeart/2005/8/layout/default"/>
    <dgm:cxn modelId="{FE37D7DF-96F3-404F-8216-29889976DD5A}" srcId="{4FE396C7-AE20-499D-83C2-221C2D488DFF}" destId="{B55FC77B-CCA2-44D8-9365-77097A97BAFE}" srcOrd="0" destOrd="0" parTransId="{E953BF3D-F881-4B09-94D3-8E24429A0610}" sibTransId="{0CA5A6B9-A58D-4966-918C-C4A800EDC6DF}"/>
    <dgm:cxn modelId="{F799D1D7-BED1-4279-9272-0B05F359F25A}" type="presParOf" srcId="{BB5BE665-197E-4A7E-B220-14C04BB16303}" destId="{45D784F2-41AE-4657-8688-0ECE26AAC76A}" srcOrd="0" destOrd="0" presId="urn:microsoft.com/office/officeart/2005/8/layout/default"/>
    <dgm:cxn modelId="{D1FBD5BC-BD28-47BE-976C-40CCDDFB6B0B}" type="presParOf" srcId="{BB5BE665-197E-4A7E-B220-14C04BB16303}" destId="{6F8AF916-6067-47BE-B161-301B4A7DE9C8}" srcOrd="1" destOrd="0" presId="urn:microsoft.com/office/officeart/2005/8/layout/default"/>
    <dgm:cxn modelId="{1DC1F0C8-04CF-4514-945E-47F2E412C302}" type="presParOf" srcId="{BB5BE665-197E-4A7E-B220-14C04BB16303}" destId="{2A1BC24E-3EA2-48C3-B517-A5EB8202E75D}" srcOrd="2" destOrd="0" presId="urn:microsoft.com/office/officeart/2005/8/layout/default"/>
    <dgm:cxn modelId="{FD94B2F7-EEDD-440A-A6D2-5B38AEA7DF81}" type="presParOf" srcId="{BB5BE665-197E-4A7E-B220-14C04BB16303}" destId="{76AB0818-4D52-4FA4-B6C1-4DCA869EDC7C}" srcOrd="3" destOrd="0" presId="urn:microsoft.com/office/officeart/2005/8/layout/default"/>
    <dgm:cxn modelId="{0E716F3C-F3D9-464C-822F-FBDC4ABA4F15}" type="presParOf" srcId="{BB5BE665-197E-4A7E-B220-14C04BB16303}" destId="{7DDD10AD-6131-4C6E-84FE-AABF8CE9D021}" srcOrd="4" destOrd="0" presId="urn:microsoft.com/office/officeart/2005/8/layout/default"/>
    <dgm:cxn modelId="{E6865963-C1EC-46FB-A21F-229B8F4DA1D9}" type="presParOf" srcId="{BB5BE665-197E-4A7E-B220-14C04BB16303}" destId="{D0FCCFBC-5270-46C2-B6A6-239BEB96497E}" srcOrd="5" destOrd="0" presId="urn:microsoft.com/office/officeart/2005/8/layout/default"/>
    <dgm:cxn modelId="{509F5224-6251-4AF3-9390-3BCAA9836030}" type="presParOf" srcId="{BB5BE665-197E-4A7E-B220-14C04BB16303}" destId="{A41DDCAA-4675-4E0A-8E95-B53BE342A1F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4_4" csCatId="accent4" phldr="1"/>
      <dgm:spPr/>
      <dgm:t>
        <a:bodyPr/>
        <a:lstStyle/>
        <a:p>
          <a:endParaRPr lang="en-US"/>
        </a:p>
      </dgm:t>
    </dgm:pt>
    <dgm:pt modelId="{645DA5AD-A062-4A3E-B034-55F94CA97E95}">
      <dgm:prSet phldrT="[Text]" custT="1"/>
      <dgm:spPr/>
      <dgm:t>
        <a:bodyPr/>
        <a:lstStyle/>
        <a:p>
          <a:pPr algn="ctr"/>
          <a:r>
            <a:rPr lang="en-US" sz="2800" b="1" dirty="0"/>
            <a:t>Use resources efficiently to operate in a sustainable manner</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6CB95E32-A205-4A98-8B91-C39B089CDA13}">
      <dgm:prSet phldrT="[Text]" custT="1"/>
      <dgm:spPr/>
      <dgm:t>
        <a:bodyPr/>
        <a:lstStyle/>
        <a:p>
          <a:pPr>
            <a:buFont typeface="+mj-lt"/>
            <a:buAutoNum type="arabicPeriod"/>
          </a:pPr>
          <a:r>
            <a:rPr lang="en-US" sz="2000" dirty="0">
              <a:solidFill>
                <a:schemeClr val="bg1"/>
              </a:solidFill>
            </a:rPr>
            <a:t> </a:t>
          </a:r>
          <a:r>
            <a:rPr lang="en-US" sz="2000" b="1" dirty="0">
              <a:solidFill>
                <a:schemeClr val="bg1"/>
              </a:solidFill>
            </a:rPr>
            <a:t>Automate accounting systems. </a:t>
          </a:r>
        </a:p>
      </dgm:t>
    </dgm:pt>
    <dgm:pt modelId="{04B0706D-A16C-46BE-A0B6-491BC7533FFB}" type="parTrans" cxnId="{152EFC25-18C3-4DE6-A284-207DCB56822F}">
      <dgm:prSet/>
      <dgm:spPr/>
      <dgm:t>
        <a:bodyPr/>
        <a:lstStyle/>
        <a:p>
          <a:endParaRPr lang="en-US"/>
        </a:p>
      </dgm:t>
    </dgm:pt>
    <dgm:pt modelId="{55905CA8-1DF7-4DA0-A153-74D72791736D}" type="sibTrans" cxnId="{152EFC25-18C3-4DE6-A284-207DCB56822F}">
      <dgm:prSet/>
      <dgm:spPr/>
      <dgm:t>
        <a:bodyPr/>
        <a:lstStyle/>
        <a:p>
          <a:endParaRPr lang="en-US"/>
        </a:p>
      </dgm:t>
    </dgm:pt>
    <dgm:pt modelId="{B4554235-4879-4B61-9986-7DAECBBE6972}">
      <dgm:prSet phldrT="[Text]" custT="1"/>
      <dgm:spPr/>
      <dgm:t>
        <a:bodyPr/>
        <a:lstStyle/>
        <a:p>
          <a:pPr>
            <a:buFont typeface="+mj-lt"/>
            <a:buNone/>
          </a:pPr>
          <a:r>
            <a:rPr lang="en-US" sz="2000" b="1" dirty="0">
              <a:solidFill>
                <a:schemeClr val="bg1"/>
              </a:solidFill>
            </a:rPr>
            <a:t>2. Implement online tenant and landlord services to make dealing with AHA as convenient as possible and reduce staff time spent on processing.</a:t>
          </a:r>
        </a:p>
      </dgm:t>
    </dgm:pt>
    <dgm:pt modelId="{742ADDB1-840C-4A2B-84EE-DEA3850CDDEC}" type="parTrans" cxnId="{3F44F2D3-3344-4C00-880C-48F127448D90}">
      <dgm:prSet/>
      <dgm:spPr/>
      <dgm:t>
        <a:bodyPr/>
        <a:lstStyle/>
        <a:p>
          <a:endParaRPr lang="en-US"/>
        </a:p>
      </dgm:t>
    </dgm:pt>
    <dgm:pt modelId="{40C07B3F-AFD7-47B6-AC82-5C2FBF1F4B4A}" type="sibTrans" cxnId="{3F44F2D3-3344-4C00-880C-48F127448D90}">
      <dgm:prSet/>
      <dgm:spPr/>
      <dgm:t>
        <a:bodyPr/>
        <a:lstStyle/>
        <a:p>
          <a:endParaRPr lang="en-US"/>
        </a:p>
      </dgm:t>
    </dgm:pt>
    <dgm:pt modelId="{9848576F-961C-4F39-8A4C-85394FF8FEA0}">
      <dgm:prSet phldrT="[Text]" custT="1"/>
      <dgm:spPr/>
      <dgm:t>
        <a:bodyPr/>
        <a:lstStyle/>
        <a:p>
          <a:r>
            <a:rPr lang="en-US" sz="2000" dirty="0">
              <a:solidFill>
                <a:schemeClr val="bg1"/>
              </a:solidFill>
            </a:rPr>
            <a:t>Yardi serves as main database/data enterprise platform. Interacts with FPI Management Yardi for reporting. </a:t>
          </a:r>
        </a:p>
      </dgm:t>
    </dgm:pt>
    <dgm:pt modelId="{6B5A696F-DD4F-4F46-8CD0-33D4CA17276D}" type="parTrans" cxnId="{7D30CA76-5DB8-437E-80AF-32116FEAF948}">
      <dgm:prSet/>
      <dgm:spPr/>
      <dgm:t>
        <a:bodyPr/>
        <a:lstStyle/>
        <a:p>
          <a:endParaRPr lang="en-US"/>
        </a:p>
      </dgm:t>
    </dgm:pt>
    <dgm:pt modelId="{60261B5D-CA9B-4982-8BBB-938B3416947B}" type="sibTrans" cxnId="{7D30CA76-5DB8-437E-80AF-32116FEAF948}">
      <dgm:prSet/>
      <dgm:spPr/>
      <dgm:t>
        <a:bodyPr/>
        <a:lstStyle/>
        <a:p>
          <a:endParaRPr lang="en-US"/>
        </a:p>
      </dgm:t>
    </dgm:pt>
    <dgm:pt modelId="{18DEC9A0-C5CB-414E-BF33-DA208775BA46}">
      <dgm:prSet phldrT="[Text]" custT="1"/>
      <dgm:spPr/>
      <dgm:t>
        <a:bodyPr/>
        <a:lstStyle/>
        <a:p>
          <a:r>
            <a:rPr lang="en-US" sz="2000" dirty="0">
              <a:solidFill>
                <a:schemeClr val="bg1"/>
              </a:solidFill>
            </a:rPr>
            <a:t>Launched housing wait list in Sept 2021 via online platform. </a:t>
          </a:r>
        </a:p>
      </dgm:t>
    </dgm:pt>
    <dgm:pt modelId="{C9E78CD0-A60E-42E9-8543-37C7C6D9855B}" type="parTrans" cxnId="{6C871677-497B-4A5A-A2CE-9C6B19BF47FB}">
      <dgm:prSet/>
      <dgm:spPr/>
      <dgm:t>
        <a:bodyPr/>
        <a:lstStyle/>
        <a:p>
          <a:endParaRPr lang="en-US"/>
        </a:p>
      </dgm:t>
    </dgm:pt>
    <dgm:pt modelId="{1FCDDB36-E5EF-4EFE-98B8-78BF952452DD}" type="sibTrans" cxnId="{6C871677-497B-4A5A-A2CE-9C6B19BF47FB}">
      <dgm:prSet/>
      <dgm:spPr/>
      <dgm:t>
        <a:bodyPr/>
        <a:lstStyle/>
        <a:p>
          <a:endParaRPr lang="en-US"/>
        </a:p>
      </dgm:t>
    </dgm:pt>
    <dgm:pt modelId="{B9F1202C-5DB5-4F38-A072-F32DD6623D35}">
      <dgm:prSet phldrT="[Text]" custT="1"/>
      <dgm:spPr/>
      <dgm:t>
        <a:bodyPr/>
        <a:lstStyle/>
        <a:p>
          <a:endParaRPr lang="en-US" sz="2400" dirty="0">
            <a:solidFill>
              <a:schemeClr val="bg1"/>
            </a:solidFill>
          </a:endParaRPr>
        </a:p>
      </dgm:t>
    </dgm:pt>
    <dgm:pt modelId="{2D49F1AB-0D34-4B22-B336-F0D23BA63BBA}" type="parTrans" cxnId="{C5ED1F47-7EA5-41A9-95C4-837EA00B90D9}">
      <dgm:prSet/>
      <dgm:spPr/>
      <dgm:t>
        <a:bodyPr/>
        <a:lstStyle/>
        <a:p>
          <a:endParaRPr lang="en-US"/>
        </a:p>
      </dgm:t>
    </dgm:pt>
    <dgm:pt modelId="{A90B1FA4-3EC2-4262-B392-A8F510E7EDDF}" type="sibTrans" cxnId="{C5ED1F47-7EA5-41A9-95C4-837EA00B90D9}">
      <dgm:prSet/>
      <dgm:spPr/>
      <dgm:t>
        <a:bodyPr/>
        <a:lstStyle/>
        <a:p>
          <a:endParaRPr lang="en-US"/>
        </a:p>
      </dgm:t>
    </dgm:pt>
    <dgm:pt modelId="{9057F3C8-9B76-4295-9D4C-87D0F1171F5E}">
      <dgm:prSet phldrT="[Text]" custT="1"/>
      <dgm:spPr/>
      <dgm:t>
        <a:bodyPr/>
        <a:lstStyle/>
        <a:p>
          <a:r>
            <a:rPr lang="en-US" sz="2000" dirty="0">
              <a:solidFill>
                <a:schemeClr val="bg1"/>
              </a:solidFill>
            </a:rPr>
            <a:t>Rent Café for applicants, landlord, and program participants is fully functioning.</a:t>
          </a:r>
        </a:p>
      </dgm:t>
    </dgm:pt>
    <dgm:pt modelId="{981BE517-6E48-4AB2-98AE-5B85E2DF0883}" type="parTrans" cxnId="{111F7EE4-4027-40F7-992F-02E15B64A63E}">
      <dgm:prSet/>
      <dgm:spPr/>
      <dgm:t>
        <a:bodyPr/>
        <a:lstStyle/>
        <a:p>
          <a:endParaRPr lang="en-US"/>
        </a:p>
      </dgm:t>
    </dgm:pt>
    <dgm:pt modelId="{B63FE7AF-FC91-492C-B021-16A756C7874B}" type="sibTrans" cxnId="{111F7EE4-4027-40F7-992F-02E15B64A63E}">
      <dgm:prSet/>
      <dgm:spPr/>
      <dgm:t>
        <a:bodyPr/>
        <a:lstStyle/>
        <a:p>
          <a:endParaRPr lang="en-US"/>
        </a:p>
      </dgm:t>
    </dgm:pt>
    <dgm:pt modelId="{725A86D9-BD96-4C14-A1D7-AB1B5A5212EE}">
      <dgm:prSet phldrT="[Text]" custT="1"/>
      <dgm:spPr/>
      <dgm:t>
        <a:bodyPr/>
        <a:lstStyle/>
        <a:p>
          <a:pPr>
            <a:buFontTx/>
            <a:buNone/>
          </a:pPr>
          <a:r>
            <a:rPr lang="en-US" sz="2000" dirty="0">
              <a:solidFill>
                <a:schemeClr val="bg1"/>
              </a:solidFill>
            </a:rPr>
            <a:t>3</a:t>
          </a:r>
          <a:r>
            <a:rPr lang="en-US" sz="2000" b="1" dirty="0">
              <a:solidFill>
                <a:schemeClr val="bg1"/>
              </a:solidFill>
            </a:rPr>
            <a:t>. Review policies and procedures across programs to improve efficiencies, set common standards and adopt best practices.</a:t>
          </a:r>
        </a:p>
      </dgm:t>
    </dgm:pt>
    <dgm:pt modelId="{CAB6F2CB-761B-4403-A79F-98C428C4A087}" type="parTrans" cxnId="{FF3FFD28-02DD-4461-B879-19EC60303FD4}">
      <dgm:prSet/>
      <dgm:spPr/>
      <dgm:t>
        <a:bodyPr/>
        <a:lstStyle/>
        <a:p>
          <a:endParaRPr lang="en-US"/>
        </a:p>
      </dgm:t>
    </dgm:pt>
    <dgm:pt modelId="{4F43A0BB-6AFD-402D-BF87-A6A9C73D86D3}" type="sibTrans" cxnId="{FF3FFD28-02DD-4461-B879-19EC60303FD4}">
      <dgm:prSet/>
      <dgm:spPr/>
      <dgm:t>
        <a:bodyPr/>
        <a:lstStyle/>
        <a:p>
          <a:endParaRPr lang="en-US"/>
        </a:p>
      </dgm:t>
    </dgm:pt>
    <dgm:pt modelId="{646F59B2-D074-4E30-962C-524FD71920A0}">
      <dgm:prSet phldrT="[Text]" custT="1"/>
      <dgm:spPr/>
      <dgm:t>
        <a:bodyPr/>
        <a:lstStyle/>
        <a:p>
          <a:pPr>
            <a:buFont typeface="Arial" panose="020B0604020202020204" pitchFamily="34" charset="0"/>
            <a:buChar char="•"/>
          </a:pPr>
          <a:r>
            <a:rPr lang="en-US" sz="2000" dirty="0">
              <a:solidFill>
                <a:schemeClr val="bg1"/>
              </a:solidFill>
            </a:rPr>
            <a:t>Most recent employee handbook was released in 2024.  </a:t>
          </a:r>
        </a:p>
      </dgm:t>
    </dgm:pt>
    <dgm:pt modelId="{70F2263A-79C8-4530-BDAF-3834D852C834}" type="parTrans" cxnId="{3DD71FF2-1549-448A-ACDB-A2835545289E}">
      <dgm:prSet/>
      <dgm:spPr/>
      <dgm:t>
        <a:bodyPr/>
        <a:lstStyle/>
        <a:p>
          <a:endParaRPr lang="en-US"/>
        </a:p>
      </dgm:t>
    </dgm:pt>
    <dgm:pt modelId="{C6B1BDFD-8339-4D57-8991-DDC85CAB20B6}" type="sibTrans" cxnId="{3DD71FF2-1549-448A-ACDB-A2835545289E}">
      <dgm:prSet/>
      <dgm:spPr/>
      <dgm:t>
        <a:bodyPr/>
        <a:lstStyle/>
        <a:p>
          <a:endParaRPr lang="en-US"/>
        </a:p>
      </dgm:t>
    </dgm:pt>
    <dgm:pt modelId="{6B68D0C3-B470-4B82-88C3-6D6A4AEFF602}">
      <dgm:prSet phldrT="[Text]" custT="1"/>
      <dgm:spPr/>
      <dgm:t>
        <a:bodyPr/>
        <a:lstStyle/>
        <a:p>
          <a:pPr>
            <a:buFont typeface="Arial" panose="020B0604020202020204" pitchFamily="34" charset="0"/>
            <a:buChar char="•"/>
          </a:pPr>
          <a:r>
            <a:rPr lang="en-US" sz="2000" dirty="0">
              <a:solidFill>
                <a:schemeClr val="bg1"/>
              </a:solidFill>
            </a:rPr>
            <a:t>Most departments have completed Standard Operating Procedures for roles and tasks. </a:t>
          </a:r>
        </a:p>
      </dgm:t>
    </dgm:pt>
    <dgm:pt modelId="{E659D115-D3FF-4903-B1EA-0E224C0306B2}" type="parTrans" cxnId="{35CD4467-18B6-44F6-9BC0-F96E7CCC27A5}">
      <dgm:prSet/>
      <dgm:spPr/>
      <dgm:t>
        <a:bodyPr/>
        <a:lstStyle/>
        <a:p>
          <a:endParaRPr lang="en-US"/>
        </a:p>
      </dgm:t>
    </dgm:pt>
    <dgm:pt modelId="{401AF94F-16BA-4BEC-9CC1-57571A60D9D3}" type="sibTrans" cxnId="{35CD4467-18B6-44F6-9BC0-F96E7CCC27A5}">
      <dgm:prSet/>
      <dgm:spPr/>
      <dgm:t>
        <a:bodyPr/>
        <a:lstStyle/>
        <a:p>
          <a:endParaRPr lang="en-US"/>
        </a:p>
      </dgm:t>
    </dgm:pt>
    <dgm:pt modelId="{A066126D-CC9C-464E-B67E-A427347F55CD}">
      <dgm:prSet phldrT="[Text]" custT="1"/>
      <dgm:spPr/>
      <dgm:t>
        <a:bodyPr/>
        <a:lstStyle/>
        <a:p>
          <a:pPr>
            <a:buFont typeface="Arial" panose="020B0604020202020204" pitchFamily="34" charset="0"/>
            <a:buChar char="•"/>
          </a:pPr>
          <a:endParaRPr lang="en-US" sz="2000" dirty="0">
            <a:solidFill>
              <a:schemeClr val="bg1"/>
            </a:solidFill>
          </a:endParaRPr>
        </a:p>
      </dgm:t>
    </dgm:pt>
    <dgm:pt modelId="{6E0D2801-7588-4FFB-A40B-C6A0E0DFCC7A}" type="parTrans" cxnId="{D827B88F-ACF4-44B8-B9EA-1DE5B6C63D6F}">
      <dgm:prSet/>
      <dgm:spPr/>
      <dgm:t>
        <a:bodyPr/>
        <a:lstStyle/>
        <a:p>
          <a:endParaRPr lang="en-US"/>
        </a:p>
      </dgm:t>
    </dgm:pt>
    <dgm:pt modelId="{A9649ED0-976A-4D7C-8DE8-5B7F55F019CE}" type="sibTrans" cxnId="{D827B88F-ACF4-44B8-B9EA-1DE5B6C63D6F}">
      <dgm:prSet/>
      <dgm:spPr/>
      <dgm:t>
        <a:bodyPr/>
        <a:lstStyle/>
        <a:p>
          <a:endParaRPr lang="en-US"/>
        </a:p>
      </dgm:t>
    </dgm:pt>
    <dgm:pt modelId="{A3EEA102-7E0C-4361-9F38-E9351A6B6005}">
      <dgm:prSet phldrT="[Text]" custT="1"/>
      <dgm:spPr/>
      <dgm:t>
        <a:bodyPr/>
        <a:lstStyle/>
        <a:p>
          <a:r>
            <a:rPr lang="en-US" sz="2000" dirty="0">
              <a:solidFill>
                <a:schemeClr val="bg1"/>
              </a:solidFill>
            </a:rPr>
            <a:t>Finance is all paperless now.</a:t>
          </a:r>
        </a:p>
      </dgm:t>
    </dgm:pt>
    <dgm:pt modelId="{E56A5BB5-6502-48E0-B96F-BCFC7EAC3AB7}" type="parTrans" cxnId="{CAB1A736-C13A-4671-853F-43AAF5DFB364}">
      <dgm:prSet/>
      <dgm:spPr/>
      <dgm:t>
        <a:bodyPr/>
        <a:lstStyle/>
        <a:p>
          <a:endParaRPr lang="en-US"/>
        </a:p>
      </dgm:t>
    </dgm:pt>
    <dgm:pt modelId="{18D49053-8DC2-43EF-BB36-1B8BD1C694EF}" type="sibTrans" cxnId="{CAB1A736-C13A-4671-853F-43AAF5DFB364}">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104007"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dgm:presLayoutVars>
          <dgm:bulletEnabled val="1"/>
        </dgm:presLayoutVars>
      </dgm:prSet>
      <dgm:spPr/>
    </dgm:pt>
  </dgm:ptLst>
  <dgm:cxnLst>
    <dgm:cxn modelId="{774EA603-C365-44B8-894D-7F3DCFABAD59}" type="presOf" srcId="{9848576F-961C-4F39-8A4C-85394FF8FEA0}" destId="{D37C5555-62DC-479B-B7B7-705AB9E7803B}" srcOrd="0" destOrd="1" presId="urn:microsoft.com/office/officeart/2005/8/layout/vList2"/>
    <dgm:cxn modelId="{EC21750F-8C3E-4970-BCC9-C0000FEA5DAA}" type="presOf" srcId="{B9F1202C-5DB5-4F38-A072-F32DD6623D35}" destId="{D37C5555-62DC-479B-B7B7-705AB9E7803B}" srcOrd="0" destOrd="10" presId="urn:microsoft.com/office/officeart/2005/8/layout/vList2"/>
    <dgm:cxn modelId="{04972E11-87AF-4ABA-9E2A-91435FEC645E}" srcId="{6E84DEFB-AD99-4699-A5DA-8D331F384ABF}" destId="{645DA5AD-A062-4A3E-B034-55F94CA97E95}" srcOrd="0" destOrd="0" parTransId="{28283E2F-0936-4508-9EEB-E7AB49E7CB5D}" sibTransId="{5C2C6F5A-1FB3-47D4-8734-8F282C81AF3B}"/>
    <dgm:cxn modelId="{152EFC25-18C3-4DE6-A284-207DCB56822F}" srcId="{645DA5AD-A062-4A3E-B034-55F94CA97E95}" destId="{6CB95E32-A205-4A98-8B91-C39B089CDA13}" srcOrd="0" destOrd="0" parTransId="{04B0706D-A16C-46BE-A0B6-491BC7533FFB}" sibTransId="{55905CA8-1DF7-4DA0-A153-74D72791736D}"/>
    <dgm:cxn modelId="{FF3FFD28-02DD-4461-B879-19EC60303FD4}" srcId="{645DA5AD-A062-4A3E-B034-55F94CA97E95}" destId="{725A86D9-BD96-4C14-A1D7-AB1B5A5212EE}" srcOrd="2" destOrd="0" parTransId="{CAB6F2CB-761B-4403-A79F-98C428C4A087}" sibTransId="{4F43A0BB-6AFD-402D-BF87-A6A9C73D86D3}"/>
    <dgm:cxn modelId="{CAB1A736-C13A-4671-853F-43AAF5DFB364}" srcId="{6CB95E32-A205-4A98-8B91-C39B089CDA13}" destId="{A3EEA102-7E0C-4361-9F38-E9351A6B6005}" srcOrd="1" destOrd="0" parTransId="{E56A5BB5-6502-48E0-B96F-BCFC7EAC3AB7}" sibTransId="{18D49053-8DC2-43EF-BB36-1B8BD1C694EF}"/>
    <dgm:cxn modelId="{3EE84A5D-2D2C-47C2-B1EA-C3CFAC6453A4}" type="presOf" srcId="{6CB95E32-A205-4A98-8B91-C39B089CDA13}" destId="{D37C5555-62DC-479B-B7B7-705AB9E7803B}" srcOrd="0" destOrd="0" presId="urn:microsoft.com/office/officeart/2005/8/layout/vList2"/>
    <dgm:cxn modelId="{C5ED1F47-7EA5-41A9-95C4-837EA00B90D9}" srcId="{645DA5AD-A062-4A3E-B034-55F94CA97E95}" destId="{B9F1202C-5DB5-4F38-A072-F32DD6623D35}" srcOrd="4" destOrd="0" parTransId="{2D49F1AB-0D34-4B22-B336-F0D23BA63BBA}" sibTransId="{A90B1FA4-3EC2-4262-B392-A8F510E7EDDF}"/>
    <dgm:cxn modelId="{35CD4467-18B6-44F6-9BC0-F96E7CCC27A5}" srcId="{725A86D9-BD96-4C14-A1D7-AB1B5A5212EE}" destId="{6B68D0C3-B470-4B82-88C3-6D6A4AEFF602}" srcOrd="1" destOrd="0" parTransId="{E659D115-D3FF-4903-B1EA-0E224C0306B2}" sibTransId="{401AF94F-16BA-4BEC-9CC1-57571A60D9D3}"/>
    <dgm:cxn modelId="{966DE16A-0273-4CB3-9381-7D0C8FAD3007}" type="presOf" srcId="{9057F3C8-9B76-4295-9D4C-87D0F1171F5E}" destId="{D37C5555-62DC-479B-B7B7-705AB9E7803B}" srcOrd="0" destOrd="5" presId="urn:microsoft.com/office/officeart/2005/8/layout/vList2"/>
    <dgm:cxn modelId="{7D30CA76-5DB8-437E-80AF-32116FEAF948}" srcId="{6CB95E32-A205-4A98-8B91-C39B089CDA13}" destId="{9848576F-961C-4F39-8A4C-85394FF8FEA0}" srcOrd="0" destOrd="0" parTransId="{6B5A696F-DD4F-4F46-8CD0-33D4CA17276D}" sibTransId="{60261B5D-CA9B-4982-8BBB-938B3416947B}"/>
    <dgm:cxn modelId="{6C871677-497B-4A5A-A2CE-9C6B19BF47FB}" srcId="{B4554235-4879-4B61-9986-7DAECBBE6972}" destId="{18DEC9A0-C5CB-414E-BF33-DA208775BA46}" srcOrd="0" destOrd="0" parTransId="{C9E78CD0-A60E-42E9-8543-37C7C6D9855B}" sibTransId="{1FCDDB36-E5EF-4EFE-98B8-78BF952452DD}"/>
    <dgm:cxn modelId="{2CBE7A7B-8F97-4A72-BD25-9ACE64003186}" type="presOf" srcId="{6B68D0C3-B470-4B82-88C3-6D6A4AEFF602}" destId="{D37C5555-62DC-479B-B7B7-705AB9E7803B}" srcOrd="0" destOrd="8" presId="urn:microsoft.com/office/officeart/2005/8/layout/vList2"/>
    <dgm:cxn modelId="{6AC2EA84-880C-4A96-8156-EE897510495D}" type="presOf" srcId="{A3EEA102-7E0C-4361-9F38-E9351A6B6005}" destId="{D37C5555-62DC-479B-B7B7-705AB9E7803B}" srcOrd="0" destOrd="2" presId="urn:microsoft.com/office/officeart/2005/8/layout/vList2"/>
    <dgm:cxn modelId="{D827B88F-ACF4-44B8-B9EA-1DE5B6C63D6F}" srcId="{645DA5AD-A062-4A3E-B034-55F94CA97E95}" destId="{A066126D-CC9C-464E-B67E-A427347F55CD}" srcOrd="3" destOrd="0" parTransId="{6E0D2801-7588-4FFB-A40B-C6A0E0DFCC7A}" sibTransId="{A9649ED0-976A-4D7C-8DE8-5B7F55F019CE}"/>
    <dgm:cxn modelId="{98803797-A9FF-4FE9-BAB0-C4BFDE14CF03}" type="presOf" srcId="{6E84DEFB-AD99-4699-A5DA-8D331F384ABF}" destId="{50B3C5B0-6B6C-451F-941B-2C52D8F73859}" srcOrd="0" destOrd="0" presId="urn:microsoft.com/office/officeart/2005/8/layout/vList2"/>
    <dgm:cxn modelId="{565C5BBA-156C-4446-814C-C842E09D6AA5}" type="presOf" srcId="{18DEC9A0-C5CB-414E-BF33-DA208775BA46}" destId="{D37C5555-62DC-479B-B7B7-705AB9E7803B}" srcOrd="0" destOrd="4" presId="urn:microsoft.com/office/officeart/2005/8/layout/vList2"/>
    <dgm:cxn modelId="{FEEA15BE-3D7C-4447-9338-CFFB66E7C042}" type="presOf" srcId="{725A86D9-BD96-4C14-A1D7-AB1B5A5212EE}" destId="{D37C5555-62DC-479B-B7B7-705AB9E7803B}" srcOrd="0" destOrd="6" presId="urn:microsoft.com/office/officeart/2005/8/layout/vList2"/>
    <dgm:cxn modelId="{CD48FCC3-8471-4BC6-BBD3-0AF6B8229E5B}" type="presOf" srcId="{645DA5AD-A062-4A3E-B034-55F94CA97E95}" destId="{87E7BCC4-CB78-4EFF-B0E6-48B75CDE1E20}" srcOrd="0" destOrd="0" presId="urn:microsoft.com/office/officeart/2005/8/layout/vList2"/>
    <dgm:cxn modelId="{B7BEF3CB-E881-42B6-8320-24EE00EDEC9F}" type="presOf" srcId="{B4554235-4879-4B61-9986-7DAECBBE6972}" destId="{D37C5555-62DC-479B-B7B7-705AB9E7803B}" srcOrd="0" destOrd="3" presId="urn:microsoft.com/office/officeart/2005/8/layout/vList2"/>
    <dgm:cxn modelId="{3F44F2D3-3344-4C00-880C-48F127448D90}" srcId="{645DA5AD-A062-4A3E-B034-55F94CA97E95}" destId="{B4554235-4879-4B61-9986-7DAECBBE6972}" srcOrd="1" destOrd="0" parTransId="{742ADDB1-840C-4A2B-84EE-DEA3850CDDEC}" sibTransId="{40C07B3F-AFD7-47B6-AC82-5C2FBF1F4B4A}"/>
    <dgm:cxn modelId="{111F7EE4-4027-40F7-992F-02E15B64A63E}" srcId="{B4554235-4879-4B61-9986-7DAECBBE6972}" destId="{9057F3C8-9B76-4295-9D4C-87D0F1171F5E}" srcOrd="1" destOrd="0" parTransId="{981BE517-6E48-4AB2-98AE-5B85E2DF0883}" sibTransId="{B63FE7AF-FC91-492C-B021-16A756C7874B}"/>
    <dgm:cxn modelId="{3A7D00ED-7DDD-4776-960F-CB9A1C3F1D00}" type="presOf" srcId="{A066126D-CC9C-464E-B67E-A427347F55CD}" destId="{D37C5555-62DC-479B-B7B7-705AB9E7803B}" srcOrd="0" destOrd="9" presId="urn:microsoft.com/office/officeart/2005/8/layout/vList2"/>
    <dgm:cxn modelId="{3DD71FF2-1549-448A-ACDB-A2835545289E}" srcId="{725A86D9-BD96-4C14-A1D7-AB1B5A5212EE}" destId="{646F59B2-D074-4E30-962C-524FD71920A0}" srcOrd="0" destOrd="0" parTransId="{70F2263A-79C8-4530-BDAF-3834D852C834}" sibTransId="{C6B1BDFD-8339-4D57-8991-DDC85CAB20B6}"/>
    <dgm:cxn modelId="{A117C9F6-E629-419B-8CFB-F52EE6069F79}" type="presOf" srcId="{646F59B2-D074-4E30-962C-524FD71920A0}" destId="{D37C5555-62DC-479B-B7B7-705AB9E7803B}" srcOrd="0" destOrd="7"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4_4" csCatId="accent4" phldr="1"/>
      <dgm:spPr/>
      <dgm:t>
        <a:bodyPr/>
        <a:lstStyle/>
        <a:p>
          <a:endParaRPr lang="en-US"/>
        </a:p>
      </dgm:t>
    </dgm:pt>
    <dgm:pt modelId="{645DA5AD-A062-4A3E-B034-55F94CA97E95}">
      <dgm:prSet phldrT="[Text]" custT="1"/>
      <dgm:spPr/>
      <dgm:t>
        <a:bodyPr/>
        <a:lstStyle/>
        <a:p>
          <a:pPr algn="ctr"/>
          <a:r>
            <a:rPr lang="en-US" sz="2800" b="1" dirty="0"/>
            <a:t>Use resources efficiently to operate in a sustainable manner</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6CB95E32-A205-4A98-8B91-C39B089CDA13}">
      <dgm:prSet phldrT="[Text]" custT="1"/>
      <dgm:spPr/>
      <dgm:t>
        <a:bodyPr/>
        <a:lstStyle/>
        <a:p>
          <a:pPr>
            <a:buFont typeface="+mj-lt"/>
            <a:buNone/>
          </a:pPr>
          <a:r>
            <a:rPr lang="en-US" sz="2000" dirty="0">
              <a:solidFill>
                <a:schemeClr val="bg1"/>
              </a:solidFill>
            </a:rPr>
            <a:t>4. </a:t>
          </a:r>
          <a:r>
            <a:rPr lang="en-US" sz="2000" b="1" dirty="0">
              <a:solidFill>
                <a:schemeClr val="bg1"/>
              </a:solidFill>
            </a:rPr>
            <a:t>Rehabilitate AHA’s properties in accordance with the Board-approved capital improvements based on portfolio capital needs assessments to maintain AHA’s high standards in occupancy levels, property condition, energy efficiency and curb appeal.</a:t>
          </a:r>
        </a:p>
      </dgm:t>
    </dgm:pt>
    <dgm:pt modelId="{04B0706D-A16C-46BE-A0B6-491BC7533FFB}" type="parTrans" cxnId="{152EFC25-18C3-4DE6-A284-207DCB56822F}">
      <dgm:prSet/>
      <dgm:spPr/>
      <dgm:t>
        <a:bodyPr/>
        <a:lstStyle/>
        <a:p>
          <a:endParaRPr lang="en-US"/>
        </a:p>
      </dgm:t>
    </dgm:pt>
    <dgm:pt modelId="{55905CA8-1DF7-4DA0-A153-74D72791736D}" type="sibTrans" cxnId="{152EFC25-18C3-4DE6-A284-207DCB56822F}">
      <dgm:prSet/>
      <dgm:spPr/>
      <dgm:t>
        <a:bodyPr/>
        <a:lstStyle/>
        <a:p>
          <a:endParaRPr lang="en-US"/>
        </a:p>
      </dgm:t>
    </dgm:pt>
    <dgm:pt modelId="{9848576F-961C-4F39-8A4C-85394FF8FEA0}">
      <dgm:prSet phldrT="[Text]" custT="1"/>
      <dgm:spPr/>
      <dgm:t>
        <a:bodyPr/>
        <a:lstStyle/>
        <a:p>
          <a:r>
            <a:rPr lang="en-US" sz="2000" dirty="0">
              <a:solidFill>
                <a:schemeClr val="bg1"/>
              </a:solidFill>
            </a:rPr>
            <a:t>Activity on the Capital Improvement plan includes many updates (</a:t>
          </a:r>
          <a:r>
            <a:rPr lang="en-US" sz="2000" dirty="0">
              <a:solidFill>
                <a:srgbClr val="002060"/>
              </a:solidFill>
            </a:rPr>
            <a:t>b</a:t>
          </a:r>
          <a:r>
            <a:rPr lang="en-US" sz="2000" dirty="0">
              <a:solidFill>
                <a:schemeClr val="bg1"/>
              </a:solidFill>
            </a:rPr>
            <a:t>alconies at ABD, </a:t>
          </a:r>
          <a:r>
            <a:rPr lang="en-US" sz="2000" dirty="0">
              <a:solidFill>
                <a:srgbClr val="002060"/>
              </a:solidFill>
            </a:rPr>
            <a:t>b</a:t>
          </a:r>
          <a:r>
            <a:rPr lang="en-US" sz="2000" dirty="0">
              <a:solidFill>
                <a:schemeClr val="bg1"/>
              </a:solidFill>
            </a:rPr>
            <a:t>alconies/</a:t>
          </a:r>
          <a:r>
            <a:rPr lang="en-US" sz="2000" dirty="0">
              <a:solidFill>
                <a:srgbClr val="002060"/>
              </a:solidFill>
            </a:rPr>
            <a:t>w</a:t>
          </a:r>
          <a:r>
            <a:rPr lang="en-US" sz="2000" dirty="0">
              <a:solidFill>
                <a:schemeClr val="bg1"/>
              </a:solidFill>
            </a:rPr>
            <a:t>indows at IP, </a:t>
          </a:r>
          <a:r>
            <a:rPr lang="en-US" sz="2000" dirty="0">
              <a:solidFill>
                <a:srgbClr val="002060"/>
              </a:solidFill>
            </a:rPr>
            <a:t>p</a:t>
          </a:r>
          <a:r>
            <a:rPr lang="en-US" sz="2000" dirty="0">
              <a:solidFill>
                <a:schemeClr val="bg1"/>
              </a:solidFill>
            </a:rPr>
            <a:t>ainting at Parrot Garden/Village)</a:t>
          </a:r>
        </a:p>
      </dgm:t>
    </dgm:pt>
    <dgm:pt modelId="{6B5A696F-DD4F-4F46-8CD0-33D4CA17276D}" type="parTrans" cxnId="{7D30CA76-5DB8-437E-80AF-32116FEAF948}">
      <dgm:prSet/>
      <dgm:spPr/>
      <dgm:t>
        <a:bodyPr/>
        <a:lstStyle/>
        <a:p>
          <a:endParaRPr lang="en-US"/>
        </a:p>
      </dgm:t>
    </dgm:pt>
    <dgm:pt modelId="{60261B5D-CA9B-4982-8BBB-938B3416947B}" type="sibTrans" cxnId="{7D30CA76-5DB8-437E-80AF-32116FEAF948}">
      <dgm:prSet/>
      <dgm:spPr/>
      <dgm:t>
        <a:bodyPr/>
        <a:lstStyle/>
        <a:p>
          <a:endParaRPr lang="en-US"/>
        </a:p>
      </dgm:t>
    </dgm:pt>
    <dgm:pt modelId="{18DEC9A0-C5CB-414E-BF33-DA208775BA46}">
      <dgm:prSet phldrT="[Text]" custT="1"/>
      <dgm:spPr/>
      <dgm:t>
        <a:bodyPr/>
        <a:lstStyle/>
        <a:p>
          <a:r>
            <a:rPr lang="en-US" sz="2000" dirty="0">
              <a:solidFill>
                <a:schemeClr val="bg1"/>
              </a:solidFill>
            </a:rPr>
            <a:t>AHA became MTW agency in early 2022. </a:t>
          </a:r>
        </a:p>
      </dgm:t>
    </dgm:pt>
    <dgm:pt modelId="{C9E78CD0-A60E-42E9-8543-37C7C6D9855B}" type="parTrans" cxnId="{6C871677-497B-4A5A-A2CE-9C6B19BF47FB}">
      <dgm:prSet/>
      <dgm:spPr/>
      <dgm:t>
        <a:bodyPr/>
        <a:lstStyle/>
        <a:p>
          <a:endParaRPr lang="en-US"/>
        </a:p>
      </dgm:t>
    </dgm:pt>
    <dgm:pt modelId="{1FCDDB36-E5EF-4EFE-98B8-78BF952452DD}" type="sibTrans" cxnId="{6C871677-497B-4A5A-A2CE-9C6B19BF47FB}">
      <dgm:prSet/>
      <dgm:spPr/>
      <dgm:t>
        <a:bodyPr/>
        <a:lstStyle/>
        <a:p>
          <a:endParaRPr lang="en-US"/>
        </a:p>
      </dgm:t>
    </dgm:pt>
    <dgm:pt modelId="{B9F1202C-5DB5-4F38-A072-F32DD6623D35}">
      <dgm:prSet phldrT="[Text]" custT="1"/>
      <dgm:spPr/>
      <dgm:t>
        <a:bodyPr/>
        <a:lstStyle/>
        <a:p>
          <a:endParaRPr lang="en-US" sz="2400" dirty="0">
            <a:solidFill>
              <a:schemeClr val="bg1"/>
            </a:solidFill>
          </a:endParaRPr>
        </a:p>
      </dgm:t>
    </dgm:pt>
    <dgm:pt modelId="{2D49F1AB-0D34-4B22-B336-F0D23BA63BBA}" type="parTrans" cxnId="{C5ED1F47-7EA5-41A9-95C4-837EA00B90D9}">
      <dgm:prSet/>
      <dgm:spPr/>
      <dgm:t>
        <a:bodyPr/>
        <a:lstStyle/>
        <a:p>
          <a:endParaRPr lang="en-US"/>
        </a:p>
      </dgm:t>
    </dgm:pt>
    <dgm:pt modelId="{A90B1FA4-3EC2-4262-B392-A8F510E7EDDF}" type="sibTrans" cxnId="{C5ED1F47-7EA5-41A9-95C4-837EA00B90D9}">
      <dgm:prSet/>
      <dgm:spPr/>
      <dgm:t>
        <a:bodyPr/>
        <a:lstStyle/>
        <a:p>
          <a:endParaRPr lang="en-US"/>
        </a:p>
      </dgm:t>
    </dgm:pt>
    <dgm:pt modelId="{0A0A64B0-664B-4961-9A48-D7AF9BB6C978}">
      <dgm:prSet phldrT="[Text]" custT="1"/>
      <dgm:spPr/>
      <dgm:t>
        <a:bodyPr/>
        <a:lstStyle/>
        <a:p>
          <a:pPr>
            <a:buFont typeface="+mj-lt"/>
            <a:buNone/>
          </a:pPr>
          <a:r>
            <a:rPr lang="en-US" sz="2000" b="1" dirty="0">
              <a:solidFill>
                <a:schemeClr val="bg1"/>
              </a:solidFill>
            </a:rPr>
            <a:t>5. Analyze option of applying for “Moving to Work” status as a Public Housing Agency.</a:t>
          </a:r>
        </a:p>
      </dgm:t>
    </dgm:pt>
    <dgm:pt modelId="{99BAF321-8C32-404F-92C5-B1FB553AAE28}" type="parTrans" cxnId="{63364A87-CA6F-4BF7-92D7-9850A87D7B32}">
      <dgm:prSet/>
      <dgm:spPr/>
      <dgm:t>
        <a:bodyPr/>
        <a:lstStyle/>
        <a:p>
          <a:endParaRPr lang="en-US"/>
        </a:p>
      </dgm:t>
    </dgm:pt>
    <dgm:pt modelId="{1DC1E38E-BB91-4193-9BF4-75DB86DAB6A3}" type="sibTrans" cxnId="{63364A87-CA6F-4BF7-92D7-9850A87D7B32}">
      <dgm:prSet/>
      <dgm:spPr/>
      <dgm:t>
        <a:bodyPr/>
        <a:lstStyle/>
        <a:p>
          <a:endParaRPr lang="en-US"/>
        </a:p>
      </dgm:t>
    </dgm:pt>
    <dgm:pt modelId="{9057F3C8-9B76-4295-9D4C-87D0F1171F5E}">
      <dgm:prSet phldrT="[Text]" custT="1"/>
      <dgm:spPr/>
      <dgm:t>
        <a:bodyPr/>
        <a:lstStyle/>
        <a:p>
          <a:r>
            <a:rPr lang="en-US" sz="2000" dirty="0">
              <a:solidFill>
                <a:schemeClr val="bg1"/>
              </a:solidFill>
            </a:rPr>
            <a:t>FY 24-25 Annual Plan submitted to HUD and now staff responding HUD comments from review. </a:t>
          </a:r>
        </a:p>
      </dgm:t>
    </dgm:pt>
    <dgm:pt modelId="{981BE517-6E48-4AB2-98AE-5B85E2DF0883}" type="parTrans" cxnId="{111F7EE4-4027-40F7-992F-02E15B64A63E}">
      <dgm:prSet/>
      <dgm:spPr/>
      <dgm:t>
        <a:bodyPr/>
        <a:lstStyle/>
        <a:p>
          <a:endParaRPr lang="en-US"/>
        </a:p>
      </dgm:t>
    </dgm:pt>
    <dgm:pt modelId="{B63FE7AF-FC91-492C-B021-16A756C7874B}" type="sibTrans" cxnId="{111F7EE4-4027-40F7-992F-02E15B64A63E}">
      <dgm:prSet/>
      <dgm:spPr/>
      <dgm:t>
        <a:bodyPr/>
        <a:lstStyle/>
        <a:p>
          <a:endParaRPr lang="en-US"/>
        </a:p>
      </dgm:t>
    </dgm:pt>
    <dgm:pt modelId="{725A86D9-BD96-4C14-A1D7-AB1B5A5212EE}">
      <dgm:prSet phldrT="[Text]" custT="1"/>
      <dgm:spPr/>
      <dgm:t>
        <a:bodyPr/>
        <a:lstStyle/>
        <a:p>
          <a:pPr>
            <a:buFontTx/>
            <a:buNone/>
          </a:pPr>
          <a:r>
            <a:rPr lang="en-US" sz="2000" b="1" dirty="0">
              <a:solidFill>
                <a:schemeClr val="bg1"/>
              </a:solidFill>
            </a:rPr>
            <a:t>6. Fine tune AHA’s best practices by visiting with other housing authorities and affordable housing owners/managers to learn about their most innovative and impactful operating practices.</a:t>
          </a:r>
        </a:p>
      </dgm:t>
    </dgm:pt>
    <dgm:pt modelId="{CAB6F2CB-761B-4403-A79F-98C428C4A087}" type="parTrans" cxnId="{FF3FFD28-02DD-4461-B879-19EC60303FD4}">
      <dgm:prSet/>
      <dgm:spPr/>
      <dgm:t>
        <a:bodyPr/>
        <a:lstStyle/>
        <a:p>
          <a:endParaRPr lang="en-US"/>
        </a:p>
      </dgm:t>
    </dgm:pt>
    <dgm:pt modelId="{4F43A0BB-6AFD-402D-BF87-A6A9C73D86D3}" type="sibTrans" cxnId="{FF3FFD28-02DD-4461-B879-19EC60303FD4}">
      <dgm:prSet/>
      <dgm:spPr/>
      <dgm:t>
        <a:bodyPr/>
        <a:lstStyle/>
        <a:p>
          <a:endParaRPr lang="en-US"/>
        </a:p>
      </dgm:t>
    </dgm:pt>
    <dgm:pt modelId="{499AF571-8756-4B91-B06B-562B5478D9F2}">
      <dgm:prSet phldrT="[Text]" custT="1"/>
      <dgm:spPr/>
      <dgm:t>
        <a:bodyPr/>
        <a:lstStyle/>
        <a:p>
          <a:pPr>
            <a:buFontTx/>
            <a:buNone/>
          </a:pPr>
          <a:endParaRPr lang="en-US" sz="2000" dirty="0">
            <a:solidFill>
              <a:schemeClr val="bg1"/>
            </a:solidFill>
          </a:endParaRPr>
        </a:p>
      </dgm:t>
    </dgm:pt>
    <dgm:pt modelId="{3F1F4B96-B0F4-4863-9789-6B59DD6C743D}" type="parTrans" cxnId="{5654691B-0A34-4BAD-9A2A-CCD1AAA00E42}">
      <dgm:prSet/>
      <dgm:spPr/>
      <dgm:t>
        <a:bodyPr/>
        <a:lstStyle/>
        <a:p>
          <a:endParaRPr lang="en-US"/>
        </a:p>
      </dgm:t>
    </dgm:pt>
    <dgm:pt modelId="{9015C35E-2179-494F-B9D1-A553027A6C34}" type="sibTrans" cxnId="{5654691B-0A34-4BAD-9A2A-CCD1AAA00E42}">
      <dgm:prSet/>
      <dgm:spPr/>
      <dgm:t>
        <a:bodyPr/>
        <a:lstStyle/>
        <a:p>
          <a:endParaRPr lang="en-US"/>
        </a:p>
      </dgm:t>
    </dgm:pt>
    <dgm:pt modelId="{646F59B2-D074-4E30-962C-524FD71920A0}">
      <dgm:prSet phldrT="[Text]" custT="1"/>
      <dgm:spPr/>
      <dgm:t>
        <a:bodyPr/>
        <a:lstStyle/>
        <a:p>
          <a:pPr>
            <a:buFont typeface="Arial" panose="020B0604020202020204" pitchFamily="34" charset="0"/>
            <a:buChar char="•"/>
          </a:pPr>
          <a:r>
            <a:rPr lang="en-US" sz="2000" dirty="0">
              <a:solidFill>
                <a:schemeClr val="bg1"/>
              </a:solidFill>
            </a:rPr>
            <a:t>Staff consistently attending NAHRO conferences.</a:t>
          </a:r>
        </a:p>
      </dgm:t>
    </dgm:pt>
    <dgm:pt modelId="{70F2263A-79C8-4530-BDAF-3834D852C834}" type="parTrans" cxnId="{3DD71FF2-1549-448A-ACDB-A2835545289E}">
      <dgm:prSet/>
      <dgm:spPr/>
      <dgm:t>
        <a:bodyPr/>
        <a:lstStyle/>
        <a:p>
          <a:endParaRPr lang="en-US"/>
        </a:p>
      </dgm:t>
    </dgm:pt>
    <dgm:pt modelId="{C6B1BDFD-8339-4D57-8991-DDC85CAB20B6}" type="sibTrans" cxnId="{3DD71FF2-1549-448A-ACDB-A2835545289E}">
      <dgm:prSet/>
      <dgm:spPr/>
      <dgm:t>
        <a:bodyPr/>
        <a:lstStyle/>
        <a:p>
          <a:endParaRPr lang="en-US"/>
        </a:p>
      </dgm:t>
    </dgm:pt>
    <dgm:pt modelId="{A066126D-CC9C-464E-B67E-A427347F55CD}">
      <dgm:prSet phldrT="[Text]" custT="1"/>
      <dgm:spPr/>
      <dgm:t>
        <a:bodyPr/>
        <a:lstStyle/>
        <a:p>
          <a:pPr>
            <a:buFont typeface="Arial" panose="020B0604020202020204" pitchFamily="34" charset="0"/>
            <a:buChar char="•"/>
          </a:pPr>
          <a:endParaRPr lang="en-US" sz="2000" dirty="0">
            <a:solidFill>
              <a:schemeClr val="bg1"/>
            </a:solidFill>
          </a:endParaRPr>
        </a:p>
      </dgm:t>
    </dgm:pt>
    <dgm:pt modelId="{6E0D2801-7588-4FFB-A40B-C6A0E0DFCC7A}" type="parTrans" cxnId="{D827B88F-ACF4-44B8-B9EA-1DE5B6C63D6F}">
      <dgm:prSet/>
      <dgm:spPr/>
      <dgm:t>
        <a:bodyPr/>
        <a:lstStyle/>
        <a:p>
          <a:endParaRPr lang="en-US"/>
        </a:p>
      </dgm:t>
    </dgm:pt>
    <dgm:pt modelId="{A9649ED0-976A-4D7C-8DE8-5B7F55F019CE}" type="sibTrans" cxnId="{D827B88F-ACF4-44B8-B9EA-1DE5B6C63D6F}">
      <dgm:prSet/>
      <dgm:spPr/>
      <dgm:t>
        <a:bodyPr/>
        <a:lstStyle/>
        <a:p>
          <a:endParaRPr lang="en-US"/>
        </a:p>
      </dgm:t>
    </dgm:pt>
    <dgm:pt modelId="{3EC35606-6807-4959-A700-A6210DCB1748}">
      <dgm:prSet phldrT="[Text]" custT="1"/>
      <dgm:spPr/>
      <dgm:t>
        <a:bodyPr/>
        <a:lstStyle/>
        <a:p>
          <a:endParaRPr lang="en-US" sz="2000" dirty="0">
            <a:solidFill>
              <a:schemeClr val="bg1"/>
            </a:solidFill>
          </a:endParaRPr>
        </a:p>
      </dgm:t>
    </dgm:pt>
    <dgm:pt modelId="{07E59FDE-93DD-4916-80CF-4A04ECCC26F1}" type="parTrans" cxnId="{38D7E564-2E95-492D-BFB6-01E7FBF03EED}">
      <dgm:prSet/>
      <dgm:spPr/>
      <dgm:t>
        <a:bodyPr/>
        <a:lstStyle/>
        <a:p>
          <a:endParaRPr lang="en-US"/>
        </a:p>
      </dgm:t>
    </dgm:pt>
    <dgm:pt modelId="{D3D46106-0A97-4444-95AA-7D7EC4C14140}" type="sibTrans" cxnId="{38D7E564-2E95-492D-BFB6-01E7FBF03EED}">
      <dgm:prSet/>
      <dgm:spPr/>
      <dgm:t>
        <a:bodyPr/>
        <a:lstStyle/>
        <a:p>
          <a:endParaRPr lang="en-US"/>
        </a:p>
      </dgm:t>
    </dgm:pt>
    <dgm:pt modelId="{AA5BEB30-98BB-4A08-B5E8-03575B548F59}">
      <dgm:prSet phldrT="[Text]" custT="1"/>
      <dgm:spPr/>
      <dgm:t>
        <a:bodyPr/>
        <a:lstStyle/>
        <a:p>
          <a:pPr>
            <a:buFont typeface="Arial" panose="020B0604020202020204" pitchFamily="34" charset="0"/>
            <a:buChar char="•"/>
          </a:pPr>
          <a:r>
            <a:rPr lang="en-US" sz="2000" dirty="0">
              <a:solidFill>
                <a:schemeClr val="bg1"/>
              </a:solidFill>
            </a:rPr>
            <a:t>Staff participates in MTW Collaborative.</a:t>
          </a:r>
        </a:p>
      </dgm:t>
    </dgm:pt>
    <dgm:pt modelId="{ABA163F6-66C9-423C-9CEA-4347BF2C4DEE}" type="parTrans" cxnId="{7C966D7B-3939-4231-8C84-E8CC47B490F4}">
      <dgm:prSet/>
      <dgm:spPr/>
      <dgm:t>
        <a:bodyPr/>
        <a:lstStyle/>
        <a:p>
          <a:endParaRPr lang="en-US"/>
        </a:p>
      </dgm:t>
    </dgm:pt>
    <dgm:pt modelId="{2C38A0D9-E36B-4728-90C0-D1DD3D7EDA15}" type="sibTrans" cxnId="{7C966D7B-3939-4231-8C84-E8CC47B490F4}">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69771" custLinFactNeighborY="-4270">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dgm:presLayoutVars>
          <dgm:bulletEnabled val="1"/>
        </dgm:presLayoutVars>
      </dgm:prSet>
      <dgm:spPr/>
    </dgm:pt>
  </dgm:ptLst>
  <dgm:cxnLst>
    <dgm:cxn modelId="{774EA603-C365-44B8-894D-7F3DCFABAD59}" type="presOf" srcId="{9848576F-961C-4F39-8A4C-85394FF8FEA0}" destId="{D37C5555-62DC-479B-B7B7-705AB9E7803B}" srcOrd="0" destOrd="1" presId="urn:microsoft.com/office/officeart/2005/8/layout/vList2"/>
    <dgm:cxn modelId="{EC21750F-8C3E-4970-BCC9-C0000FEA5DAA}" type="presOf" srcId="{B9F1202C-5DB5-4F38-A072-F32DD6623D35}" destId="{D37C5555-62DC-479B-B7B7-705AB9E7803B}" srcOrd="0" destOrd="11" presId="urn:microsoft.com/office/officeart/2005/8/layout/vList2"/>
    <dgm:cxn modelId="{04972E11-87AF-4ABA-9E2A-91435FEC645E}" srcId="{6E84DEFB-AD99-4699-A5DA-8D331F384ABF}" destId="{645DA5AD-A062-4A3E-B034-55F94CA97E95}" srcOrd="0" destOrd="0" parTransId="{28283E2F-0936-4508-9EEB-E7AB49E7CB5D}" sibTransId="{5C2C6F5A-1FB3-47D4-8734-8F282C81AF3B}"/>
    <dgm:cxn modelId="{5654691B-0A34-4BAD-9A2A-CCD1AAA00E42}" srcId="{645DA5AD-A062-4A3E-B034-55F94CA97E95}" destId="{499AF571-8756-4B91-B06B-562B5478D9F2}" srcOrd="3" destOrd="0" parTransId="{3F1F4B96-B0F4-4863-9789-6B59DD6C743D}" sibTransId="{9015C35E-2179-494F-B9D1-A553027A6C34}"/>
    <dgm:cxn modelId="{87E61E23-212E-482F-B15A-31BD2DE37115}" type="presOf" srcId="{AA5BEB30-98BB-4A08-B5E8-03575B548F59}" destId="{D37C5555-62DC-479B-B7B7-705AB9E7803B}" srcOrd="0" destOrd="9" presId="urn:microsoft.com/office/officeart/2005/8/layout/vList2"/>
    <dgm:cxn modelId="{152EFC25-18C3-4DE6-A284-207DCB56822F}" srcId="{645DA5AD-A062-4A3E-B034-55F94CA97E95}" destId="{6CB95E32-A205-4A98-8B91-C39B089CDA13}" srcOrd="0" destOrd="0" parTransId="{04B0706D-A16C-46BE-A0B6-491BC7533FFB}" sibTransId="{55905CA8-1DF7-4DA0-A153-74D72791736D}"/>
    <dgm:cxn modelId="{FF3FFD28-02DD-4461-B879-19EC60303FD4}" srcId="{645DA5AD-A062-4A3E-B034-55F94CA97E95}" destId="{725A86D9-BD96-4C14-A1D7-AB1B5A5212EE}" srcOrd="4" destOrd="0" parTransId="{CAB6F2CB-761B-4403-A79F-98C428C4A087}" sibTransId="{4F43A0BB-6AFD-402D-BF87-A6A9C73D86D3}"/>
    <dgm:cxn modelId="{E62D452C-5606-4F61-8AF7-E8765EC02FD2}" type="presOf" srcId="{499AF571-8756-4B91-B06B-562B5478D9F2}" destId="{D37C5555-62DC-479B-B7B7-705AB9E7803B}" srcOrd="0" destOrd="6" presId="urn:microsoft.com/office/officeart/2005/8/layout/vList2"/>
    <dgm:cxn modelId="{3EE84A5D-2D2C-47C2-B1EA-C3CFAC6453A4}" type="presOf" srcId="{6CB95E32-A205-4A98-8B91-C39B089CDA13}" destId="{D37C5555-62DC-479B-B7B7-705AB9E7803B}" srcOrd="0" destOrd="0" presId="urn:microsoft.com/office/officeart/2005/8/layout/vList2"/>
    <dgm:cxn modelId="{38D7E564-2E95-492D-BFB6-01E7FBF03EED}" srcId="{645DA5AD-A062-4A3E-B034-55F94CA97E95}" destId="{3EC35606-6807-4959-A700-A6210DCB1748}" srcOrd="1" destOrd="0" parTransId="{07E59FDE-93DD-4916-80CF-4A04ECCC26F1}" sibTransId="{D3D46106-0A97-4444-95AA-7D7EC4C14140}"/>
    <dgm:cxn modelId="{C5ED1F47-7EA5-41A9-95C4-837EA00B90D9}" srcId="{645DA5AD-A062-4A3E-B034-55F94CA97E95}" destId="{B9F1202C-5DB5-4F38-A072-F32DD6623D35}" srcOrd="5" destOrd="0" parTransId="{2D49F1AB-0D34-4B22-B336-F0D23BA63BBA}" sibTransId="{A90B1FA4-3EC2-4262-B392-A8F510E7EDDF}"/>
    <dgm:cxn modelId="{966DE16A-0273-4CB3-9381-7D0C8FAD3007}" type="presOf" srcId="{9057F3C8-9B76-4295-9D4C-87D0F1171F5E}" destId="{D37C5555-62DC-479B-B7B7-705AB9E7803B}" srcOrd="0" destOrd="5" presId="urn:microsoft.com/office/officeart/2005/8/layout/vList2"/>
    <dgm:cxn modelId="{7D30CA76-5DB8-437E-80AF-32116FEAF948}" srcId="{6CB95E32-A205-4A98-8B91-C39B089CDA13}" destId="{9848576F-961C-4F39-8A4C-85394FF8FEA0}" srcOrd="0" destOrd="0" parTransId="{6B5A696F-DD4F-4F46-8CD0-33D4CA17276D}" sibTransId="{60261B5D-CA9B-4982-8BBB-938B3416947B}"/>
    <dgm:cxn modelId="{6C871677-497B-4A5A-A2CE-9C6B19BF47FB}" srcId="{0A0A64B0-664B-4961-9A48-D7AF9BB6C978}" destId="{18DEC9A0-C5CB-414E-BF33-DA208775BA46}" srcOrd="0" destOrd="0" parTransId="{C9E78CD0-A60E-42E9-8543-37C7C6D9855B}" sibTransId="{1FCDDB36-E5EF-4EFE-98B8-78BF952452DD}"/>
    <dgm:cxn modelId="{7C966D7B-3939-4231-8C84-E8CC47B490F4}" srcId="{725A86D9-BD96-4C14-A1D7-AB1B5A5212EE}" destId="{AA5BEB30-98BB-4A08-B5E8-03575B548F59}" srcOrd="1" destOrd="0" parTransId="{ABA163F6-66C9-423C-9CEA-4347BF2C4DEE}" sibTransId="{2C38A0D9-E36B-4728-90C0-D1DD3D7EDA15}"/>
    <dgm:cxn modelId="{8534CB7D-EBFD-46A4-9056-6C4EF22EA958}" type="presOf" srcId="{0A0A64B0-664B-4961-9A48-D7AF9BB6C978}" destId="{D37C5555-62DC-479B-B7B7-705AB9E7803B}" srcOrd="0" destOrd="3" presId="urn:microsoft.com/office/officeart/2005/8/layout/vList2"/>
    <dgm:cxn modelId="{63364A87-CA6F-4BF7-92D7-9850A87D7B32}" srcId="{645DA5AD-A062-4A3E-B034-55F94CA97E95}" destId="{0A0A64B0-664B-4961-9A48-D7AF9BB6C978}" srcOrd="2" destOrd="0" parTransId="{99BAF321-8C32-404F-92C5-B1FB553AAE28}" sibTransId="{1DC1E38E-BB91-4193-9BF4-75DB86DAB6A3}"/>
    <dgm:cxn modelId="{D827B88F-ACF4-44B8-B9EA-1DE5B6C63D6F}" srcId="{725A86D9-BD96-4C14-A1D7-AB1B5A5212EE}" destId="{A066126D-CC9C-464E-B67E-A427347F55CD}" srcOrd="2" destOrd="0" parTransId="{6E0D2801-7588-4FFB-A40B-C6A0E0DFCC7A}" sibTransId="{A9649ED0-976A-4D7C-8DE8-5B7F55F019CE}"/>
    <dgm:cxn modelId="{98803797-A9FF-4FE9-BAB0-C4BFDE14CF03}" type="presOf" srcId="{6E84DEFB-AD99-4699-A5DA-8D331F384ABF}" destId="{50B3C5B0-6B6C-451F-941B-2C52D8F73859}" srcOrd="0" destOrd="0" presId="urn:microsoft.com/office/officeart/2005/8/layout/vList2"/>
    <dgm:cxn modelId="{E1C0AEAB-7929-4801-943F-9A11C6781827}" type="presOf" srcId="{3EC35606-6807-4959-A700-A6210DCB1748}" destId="{D37C5555-62DC-479B-B7B7-705AB9E7803B}" srcOrd="0" destOrd="2" presId="urn:microsoft.com/office/officeart/2005/8/layout/vList2"/>
    <dgm:cxn modelId="{565C5BBA-156C-4446-814C-C842E09D6AA5}" type="presOf" srcId="{18DEC9A0-C5CB-414E-BF33-DA208775BA46}" destId="{D37C5555-62DC-479B-B7B7-705AB9E7803B}" srcOrd="0" destOrd="4" presId="urn:microsoft.com/office/officeart/2005/8/layout/vList2"/>
    <dgm:cxn modelId="{FEEA15BE-3D7C-4447-9338-CFFB66E7C042}" type="presOf" srcId="{725A86D9-BD96-4C14-A1D7-AB1B5A5212EE}" destId="{D37C5555-62DC-479B-B7B7-705AB9E7803B}" srcOrd="0" destOrd="7" presId="urn:microsoft.com/office/officeart/2005/8/layout/vList2"/>
    <dgm:cxn modelId="{CD48FCC3-8471-4BC6-BBD3-0AF6B8229E5B}" type="presOf" srcId="{645DA5AD-A062-4A3E-B034-55F94CA97E95}" destId="{87E7BCC4-CB78-4EFF-B0E6-48B75CDE1E20}" srcOrd="0" destOrd="0" presId="urn:microsoft.com/office/officeart/2005/8/layout/vList2"/>
    <dgm:cxn modelId="{111F7EE4-4027-40F7-992F-02E15B64A63E}" srcId="{0A0A64B0-664B-4961-9A48-D7AF9BB6C978}" destId="{9057F3C8-9B76-4295-9D4C-87D0F1171F5E}" srcOrd="1" destOrd="0" parTransId="{981BE517-6E48-4AB2-98AE-5B85E2DF0883}" sibTransId="{B63FE7AF-FC91-492C-B021-16A756C7874B}"/>
    <dgm:cxn modelId="{3A7D00ED-7DDD-4776-960F-CB9A1C3F1D00}" type="presOf" srcId="{A066126D-CC9C-464E-B67E-A427347F55CD}" destId="{D37C5555-62DC-479B-B7B7-705AB9E7803B}" srcOrd="0" destOrd="10" presId="urn:microsoft.com/office/officeart/2005/8/layout/vList2"/>
    <dgm:cxn modelId="{3DD71FF2-1549-448A-ACDB-A2835545289E}" srcId="{725A86D9-BD96-4C14-A1D7-AB1B5A5212EE}" destId="{646F59B2-D074-4E30-962C-524FD71920A0}" srcOrd="0" destOrd="0" parTransId="{70F2263A-79C8-4530-BDAF-3834D852C834}" sibTransId="{C6B1BDFD-8339-4D57-8991-DDC85CAB20B6}"/>
    <dgm:cxn modelId="{A117C9F6-E629-419B-8CFB-F52EE6069F79}" type="presOf" srcId="{646F59B2-D074-4E30-962C-524FD71920A0}" destId="{D37C5555-62DC-479B-B7B7-705AB9E7803B}" srcOrd="0" destOrd="8"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FE396C7-AE20-499D-83C2-221C2D488D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55FC77B-CCA2-44D8-9365-77097A97BAFE}">
      <dgm:prSet phldrT="[Text]"/>
      <dgm:spPr/>
      <dgm:t>
        <a:bodyPr/>
        <a:lstStyle/>
        <a:p>
          <a:r>
            <a:rPr lang="en-US" b="1" dirty="0">
              <a:solidFill>
                <a:schemeClr val="bg1"/>
              </a:solidFill>
            </a:rPr>
            <a:t>Must meet the AHA’s mission</a:t>
          </a:r>
        </a:p>
      </dgm:t>
    </dgm:pt>
    <dgm:pt modelId="{E953BF3D-F881-4B09-94D3-8E24429A0610}" type="parTrans" cxnId="{FE37D7DF-96F3-404F-8216-29889976DD5A}">
      <dgm:prSet/>
      <dgm:spPr/>
      <dgm:t>
        <a:bodyPr/>
        <a:lstStyle/>
        <a:p>
          <a:endParaRPr lang="en-US" b="1">
            <a:solidFill>
              <a:schemeClr val="bg1"/>
            </a:solidFill>
          </a:endParaRPr>
        </a:p>
      </dgm:t>
    </dgm:pt>
    <dgm:pt modelId="{0CA5A6B9-A58D-4966-918C-C4A800EDC6DF}" type="sibTrans" cxnId="{FE37D7DF-96F3-404F-8216-29889976DD5A}">
      <dgm:prSet/>
      <dgm:spPr/>
      <dgm:t>
        <a:bodyPr/>
        <a:lstStyle/>
        <a:p>
          <a:endParaRPr lang="en-US" b="1">
            <a:solidFill>
              <a:schemeClr val="bg1"/>
            </a:solidFill>
          </a:endParaRPr>
        </a:p>
      </dgm:t>
    </dgm:pt>
    <dgm:pt modelId="{3C941B79-7238-4274-8E46-9EC3CEBBD370}">
      <dgm:prSet phldrT="[Text]"/>
      <dgm:spPr/>
      <dgm:t>
        <a:bodyPr/>
        <a:lstStyle/>
        <a:p>
          <a:r>
            <a:rPr lang="en-US" b="1" dirty="0">
              <a:solidFill>
                <a:schemeClr val="bg1"/>
              </a:solidFill>
            </a:rPr>
            <a:t>Must be financially feasible</a:t>
          </a:r>
        </a:p>
      </dgm:t>
    </dgm:pt>
    <dgm:pt modelId="{FB1260E2-8482-4EE2-935F-71EDB41BEFEA}" type="parTrans" cxnId="{928A5796-B919-4842-8350-9FEE6F547B06}">
      <dgm:prSet/>
      <dgm:spPr/>
      <dgm:t>
        <a:bodyPr/>
        <a:lstStyle/>
        <a:p>
          <a:endParaRPr lang="en-US" b="1">
            <a:solidFill>
              <a:schemeClr val="bg1"/>
            </a:solidFill>
          </a:endParaRPr>
        </a:p>
      </dgm:t>
    </dgm:pt>
    <dgm:pt modelId="{9B78E01B-8853-48A2-B1EE-CBC17BC731CD}" type="sibTrans" cxnId="{928A5796-B919-4842-8350-9FEE6F547B06}">
      <dgm:prSet/>
      <dgm:spPr/>
      <dgm:t>
        <a:bodyPr/>
        <a:lstStyle/>
        <a:p>
          <a:endParaRPr lang="en-US" b="1">
            <a:solidFill>
              <a:schemeClr val="bg1"/>
            </a:solidFill>
          </a:endParaRPr>
        </a:p>
      </dgm:t>
    </dgm:pt>
    <dgm:pt modelId="{5B321459-D377-494C-B3A5-58C62DC24CC7}">
      <dgm:prSet phldrT="[Text]"/>
      <dgm:spPr/>
      <dgm:t>
        <a:bodyPr/>
        <a:lstStyle/>
        <a:p>
          <a:r>
            <a:rPr lang="en-US" b="1" dirty="0">
              <a:solidFill>
                <a:schemeClr val="bg1"/>
              </a:solidFill>
            </a:rPr>
            <a:t>Must uphold the standards and integrity of the agency (health, safety, customer service etc.)</a:t>
          </a:r>
        </a:p>
      </dgm:t>
    </dgm:pt>
    <dgm:pt modelId="{510CA12B-152E-49C3-9C6E-A4835C380307}" type="parTrans" cxnId="{5A1D014C-4FFE-4931-B382-B4CE7D401B4B}">
      <dgm:prSet/>
      <dgm:spPr/>
      <dgm:t>
        <a:bodyPr/>
        <a:lstStyle/>
        <a:p>
          <a:endParaRPr lang="en-US" b="1">
            <a:solidFill>
              <a:schemeClr val="bg1"/>
            </a:solidFill>
          </a:endParaRPr>
        </a:p>
      </dgm:t>
    </dgm:pt>
    <dgm:pt modelId="{4F05664A-6025-44FA-BD58-2C971AE72728}" type="sibTrans" cxnId="{5A1D014C-4FFE-4931-B382-B4CE7D401B4B}">
      <dgm:prSet/>
      <dgm:spPr/>
      <dgm:t>
        <a:bodyPr/>
        <a:lstStyle/>
        <a:p>
          <a:endParaRPr lang="en-US" b="1">
            <a:solidFill>
              <a:schemeClr val="bg1"/>
            </a:solidFill>
          </a:endParaRPr>
        </a:p>
      </dgm:t>
    </dgm:pt>
    <dgm:pt modelId="{8C7983FD-2310-497A-BDDE-45D8360DC4C1}">
      <dgm:prSet phldrT="[Text]"/>
      <dgm:spPr/>
      <dgm:t>
        <a:bodyPr/>
        <a:lstStyle/>
        <a:p>
          <a:r>
            <a:rPr lang="en-US" b="1" dirty="0">
              <a:solidFill>
                <a:schemeClr val="bg1"/>
              </a:solidFill>
            </a:rPr>
            <a:t>Should be specific (who, when, what, how much etc.)</a:t>
          </a:r>
        </a:p>
      </dgm:t>
    </dgm:pt>
    <dgm:pt modelId="{C734BD08-4D94-4D26-8245-7FDA2F76BEBD}" type="parTrans" cxnId="{4798E4C2-C97B-4FBC-B525-9F5B6A6B77AE}">
      <dgm:prSet/>
      <dgm:spPr/>
      <dgm:t>
        <a:bodyPr/>
        <a:lstStyle/>
        <a:p>
          <a:endParaRPr lang="en-US" b="1">
            <a:solidFill>
              <a:schemeClr val="bg1"/>
            </a:solidFill>
          </a:endParaRPr>
        </a:p>
      </dgm:t>
    </dgm:pt>
    <dgm:pt modelId="{B961F2F0-D193-46D6-830C-213FC9B760E0}" type="sibTrans" cxnId="{4798E4C2-C97B-4FBC-B525-9F5B6A6B77AE}">
      <dgm:prSet/>
      <dgm:spPr/>
      <dgm:t>
        <a:bodyPr/>
        <a:lstStyle/>
        <a:p>
          <a:endParaRPr lang="en-US" b="1">
            <a:solidFill>
              <a:schemeClr val="bg1"/>
            </a:solidFill>
          </a:endParaRPr>
        </a:p>
      </dgm:t>
    </dgm:pt>
    <dgm:pt modelId="{BB5BE665-197E-4A7E-B220-14C04BB16303}" type="pres">
      <dgm:prSet presAssocID="{4FE396C7-AE20-499D-83C2-221C2D488DFF}" presName="diagram" presStyleCnt="0">
        <dgm:presLayoutVars>
          <dgm:dir/>
          <dgm:resizeHandles val="exact"/>
        </dgm:presLayoutVars>
      </dgm:prSet>
      <dgm:spPr/>
    </dgm:pt>
    <dgm:pt modelId="{45D784F2-41AE-4657-8688-0ECE26AAC76A}" type="pres">
      <dgm:prSet presAssocID="{B55FC77B-CCA2-44D8-9365-77097A97BAFE}" presName="node" presStyleLbl="node1" presStyleIdx="0" presStyleCnt="4" custScaleX="115115">
        <dgm:presLayoutVars>
          <dgm:bulletEnabled val="1"/>
        </dgm:presLayoutVars>
      </dgm:prSet>
      <dgm:spPr/>
    </dgm:pt>
    <dgm:pt modelId="{6F8AF916-6067-47BE-B161-301B4A7DE9C8}" type="pres">
      <dgm:prSet presAssocID="{0CA5A6B9-A58D-4966-918C-C4A800EDC6DF}" presName="sibTrans" presStyleCnt="0"/>
      <dgm:spPr/>
    </dgm:pt>
    <dgm:pt modelId="{2A1BC24E-3EA2-48C3-B517-A5EB8202E75D}" type="pres">
      <dgm:prSet presAssocID="{3C941B79-7238-4274-8E46-9EC3CEBBD370}" presName="node" presStyleLbl="node1" presStyleIdx="1" presStyleCnt="4" custScaleX="118010">
        <dgm:presLayoutVars>
          <dgm:bulletEnabled val="1"/>
        </dgm:presLayoutVars>
      </dgm:prSet>
      <dgm:spPr/>
    </dgm:pt>
    <dgm:pt modelId="{76AB0818-4D52-4FA4-B6C1-4DCA869EDC7C}" type="pres">
      <dgm:prSet presAssocID="{9B78E01B-8853-48A2-B1EE-CBC17BC731CD}" presName="sibTrans" presStyleCnt="0"/>
      <dgm:spPr/>
    </dgm:pt>
    <dgm:pt modelId="{7DDD10AD-6131-4C6E-84FE-AABF8CE9D021}" type="pres">
      <dgm:prSet presAssocID="{5B321459-D377-494C-B3A5-58C62DC24CC7}" presName="node" presStyleLbl="node1" presStyleIdx="2" presStyleCnt="4" custScaleX="113614">
        <dgm:presLayoutVars>
          <dgm:bulletEnabled val="1"/>
        </dgm:presLayoutVars>
      </dgm:prSet>
      <dgm:spPr/>
    </dgm:pt>
    <dgm:pt modelId="{D0FCCFBC-5270-46C2-B6A6-239BEB96497E}" type="pres">
      <dgm:prSet presAssocID="{4F05664A-6025-44FA-BD58-2C971AE72728}" presName="sibTrans" presStyleCnt="0"/>
      <dgm:spPr/>
    </dgm:pt>
    <dgm:pt modelId="{A41DDCAA-4675-4E0A-8E95-B53BE342A1F2}" type="pres">
      <dgm:prSet presAssocID="{8C7983FD-2310-497A-BDDE-45D8360DC4C1}" presName="node" presStyleLbl="node1" presStyleIdx="3" presStyleCnt="4" custScaleX="116579">
        <dgm:presLayoutVars>
          <dgm:bulletEnabled val="1"/>
        </dgm:presLayoutVars>
      </dgm:prSet>
      <dgm:spPr/>
    </dgm:pt>
  </dgm:ptLst>
  <dgm:cxnLst>
    <dgm:cxn modelId="{9194540A-4B49-4D4C-BC1B-456F7CF7F44C}" type="presOf" srcId="{3C941B79-7238-4274-8E46-9EC3CEBBD370}" destId="{2A1BC24E-3EA2-48C3-B517-A5EB8202E75D}" srcOrd="0" destOrd="0" presId="urn:microsoft.com/office/officeart/2005/8/layout/default"/>
    <dgm:cxn modelId="{94AD762D-7BDF-44FD-AE0F-B8C4FD596DFD}" type="presOf" srcId="{8C7983FD-2310-497A-BDDE-45D8360DC4C1}" destId="{A41DDCAA-4675-4E0A-8E95-B53BE342A1F2}" srcOrd="0" destOrd="0" presId="urn:microsoft.com/office/officeart/2005/8/layout/default"/>
    <dgm:cxn modelId="{22DD1341-3330-49DF-A0E9-657C5C68D949}" type="presOf" srcId="{5B321459-D377-494C-B3A5-58C62DC24CC7}" destId="{7DDD10AD-6131-4C6E-84FE-AABF8CE9D021}" srcOrd="0" destOrd="0" presId="urn:microsoft.com/office/officeart/2005/8/layout/default"/>
    <dgm:cxn modelId="{5A1D014C-4FFE-4931-B382-B4CE7D401B4B}" srcId="{4FE396C7-AE20-499D-83C2-221C2D488DFF}" destId="{5B321459-D377-494C-B3A5-58C62DC24CC7}" srcOrd="2" destOrd="0" parTransId="{510CA12B-152E-49C3-9C6E-A4835C380307}" sibTransId="{4F05664A-6025-44FA-BD58-2C971AE72728}"/>
    <dgm:cxn modelId="{E5896590-520D-4133-A85B-C82447DFF998}" type="presOf" srcId="{4FE396C7-AE20-499D-83C2-221C2D488DFF}" destId="{BB5BE665-197E-4A7E-B220-14C04BB16303}" srcOrd="0" destOrd="0" presId="urn:microsoft.com/office/officeart/2005/8/layout/default"/>
    <dgm:cxn modelId="{928A5796-B919-4842-8350-9FEE6F547B06}" srcId="{4FE396C7-AE20-499D-83C2-221C2D488DFF}" destId="{3C941B79-7238-4274-8E46-9EC3CEBBD370}" srcOrd="1" destOrd="0" parTransId="{FB1260E2-8482-4EE2-935F-71EDB41BEFEA}" sibTransId="{9B78E01B-8853-48A2-B1EE-CBC17BC731CD}"/>
    <dgm:cxn modelId="{4798E4C2-C97B-4FBC-B525-9F5B6A6B77AE}" srcId="{4FE396C7-AE20-499D-83C2-221C2D488DFF}" destId="{8C7983FD-2310-497A-BDDE-45D8360DC4C1}" srcOrd="3" destOrd="0" parTransId="{C734BD08-4D94-4D26-8245-7FDA2F76BEBD}" sibTransId="{B961F2F0-D193-46D6-830C-213FC9B760E0}"/>
    <dgm:cxn modelId="{217A41D1-0F98-4D39-A770-BB9EAE696F52}" type="presOf" srcId="{B55FC77B-CCA2-44D8-9365-77097A97BAFE}" destId="{45D784F2-41AE-4657-8688-0ECE26AAC76A}" srcOrd="0" destOrd="0" presId="urn:microsoft.com/office/officeart/2005/8/layout/default"/>
    <dgm:cxn modelId="{FE37D7DF-96F3-404F-8216-29889976DD5A}" srcId="{4FE396C7-AE20-499D-83C2-221C2D488DFF}" destId="{B55FC77B-CCA2-44D8-9365-77097A97BAFE}" srcOrd="0" destOrd="0" parTransId="{E953BF3D-F881-4B09-94D3-8E24429A0610}" sibTransId="{0CA5A6B9-A58D-4966-918C-C4A800EDC6DF}"/>
    <dgm:cxn modelId="{F799D1D7-BED1-4279-9272-0B05F359F25A}" type="presParOf" srcId="{BB5BE665-197E-4A7E-B220-14C04BB16303}" destId="{45D784F2-41AE-4657-8688-0ECE26AAC76A}" srcOrd="0" destOrd="0" presId="urn:microsoft.com/office/officeart/2005/8/layout/default"/>
    <dgm:cxn modelId="{D1FBD5BC-BD28-47BE-976C-40CCDDFB6B0B}" type="presParOf" srcId="{BB5BE665-197E-4A7E-B220-14C04BB16303}" destId="{6F8AF916-6067-47BE-B161-301B4A7DE9C8}" srcOrd="1" destOrd="0" presId="urn:microsoft.com/office/officeart/2005/8/layout/default"/>
    <dgm:cxn modelId="{1DC1F0C8-04CF-4514-945E-47F2E412C302}" type="presParOf" srcId="{BB5BE665-197E-4A7E-B220-14C04BB16303}" destId="{2A1BC24E-3EA2-48C3-B517-A5EB8202E75D}" srcOrd="2" destOrd="0" presId="urn:microsoft.com/office/officeart/2005/8/layout/default"/>
    <dgm:cxn modelId="{FD94B2F7-EEDD-440A-A6D2-5B38AEA7DF81}" type="presParOf" srcId="{BB5BE665-197E-4A7E-B220-14C04BB16303}" destId="{76AB0818-4D52-4FA4-B6C1-4DCA869EDC7C}" srcOrd="3" destOrd="0" presId="urn:microsoft.com/office/officeart/2005/8/layout/default"/>
    <dgm:cxn modelId="{0E716F3C-F3D9-464C-822F-FBDC4ABA4F15}" type="presParOf" srcId="{BB5BE665-197E-4A7E-B220-14C04BB16303}" destId="{7DDD10AD-6131-4C6E-84FE-AABF8CE9D021}" srcOrd="4" destOrd="0" presId="urn:microsoft.com/office/officeart/2005/8/layout/default"/>
    <dgm:cxn modelId="{E6865963-C1EC-46FB-A21F-229B8F4DA1D9}" type="presParOf" srcId="{BB5BE665-197E-4A7E-B220-14C04BB16303}" destId="{D0FCCFBC-5270-46C2-B6A6-239BEB96497E}" srcOrd="5" destOrd="0" presId="urn:microsoft.com/office/officeart/2005/8/layout/default"/>
    <dgm:cxn modelId="{509F5224-6251-4AF3-9390-3BCAA9836030}" type="presParOf" srcId="{BB5BE665-197E-4A7E-B220-14C04BB16303}" destId="{A41DDCAA-4675-4E0A-8E95-B53BE342A1F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84DEFB-AD99-4699-A5DA-8D331F384ABF}"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645DA5AD-A062-4A3E-B034-55F94CA97E95}">
      <dgm:prSet phldrT="[Text]" custT="1"/>
      <dgm:spPr/>
      <dgm:t>
        <a:bodyPr/>
        <a:lstStyle/>
        <a:p>
          <a:pPr algn="ctr"/>
          <a:r>
            <a:rPr lang="en-US" sz="2800" b="1" dirty="0"/>
            <a:t>Retain and recruit excellent staff</a:t>
          </a:r>
        </a:p>
      </dgm:t>
    </dgm:pt>
    <dgm:pt modelId="{28283E2F-0936-4508-9EEB-E7AB49E7CB5D}" type="parTrans" cxnId="{04972E11-87AF-4ABA-9E2A-91435FEC645E}">
      <dgm:prSet/>
      <dgm:spPr/>
      <dgm:t>
        <a:bodyPr/>
        <a:lstStyle/>
        <a:p>
          <a:endParaRPr lang="en-US" sz="2000"/>
        </a:p>
      </dgm:t>
    </dgm:pt>
    <dgm:pt modelId="{5C2C6F5A-1FB3-47D4-8734-8F282C81AF3B}" type="sibTrans" cxnId="{04972E11-87AF-4ABA-9E2A-91435FEC645E}">
      <dgm:prSet/>
      <dgm:spPr/>
      <dgm:t>
        <a:bodyPr/>
        <a:lstStyle/>
        <a:p>
          <a:endParaRPr lang="en-US" sz="2000"/>
        </a:p>
      </dgm:t>
    </dgm:pt>
    <dgm:pt modelId="{544534BE-1679-4284-82A1-E31F6FF4AE6F}">
      <dgm:prSet phldrT="[Text]" custT="1"/>
      <dgm:spPr/>
      <dgm:t>
        <a:bodyPr/>
        <a:lstStyle/>
        <a:p>
          <a:endParaRPr lang="en-US" sz="2400" dirty="0">
            <a:solidFill>
              <a:schemeClr val="bg1"/>
            </a:solidFill>
          </a:endParaRPr>
        </a:p>
      </dgm:t>
    </dgm:pt>
    <dgm:pt modelId="{5441C5CB-485F-4507-B78D-50E9B299F0C6}" type="parTrans" cxnId="{82CB4555-C0A2-4060-A309-0BCE3F2FBAD0}">
      <dgm:prSet/>
      <dgm:spPr/>
      <dgm:t>
        <a:bodyPr/>
        <a:lstStyle/>
        <a:p>
          <a:endParaRPr lang="en-US" sz="2000"/>
        </a:p>
      </dgm:t>
    </dgm:pt>
    <dgm:pt modelId="{C9C971A0-551D-4C9F-B46B-88962447F0E0}" type="sibTrans" cxnId="{82CB4555-C0A2-4060-A309-0BCE3F2FBAD0}">
      <dgm:prSet/>
      <dgm:spPr/>
      <dgm:t>
        <a:bodyPr/>
        <a:lstStyle/>
        <a:p>
          <a:endParaRPr lang="en-US" sz="2000"/>
        </a:p>
      </dgm:t>
    </dgm:pt>
    <dgm:pt modelId="{97E0D214-4627-4E3B-988E-D47C6B5F83B0}">
      <dgm:prSet custT="1"/>
      <dgm:spPr/>
      <dgm:t>
        <a:bodyPr/>
        <a:lstStyle/>
        <a:p>
          <a:endParaRPr lang="en-US" sz="2000" dirty="0">
            <a:solidFill>
              <a:schemeClr val="bg1"/>
            </a:solidFill>
          </a:endParaRPr>
        </a:p>
      </dgm:t>
    </dgm:pt>
    <dgm:pt modelId="{9CFE16A7-5279-4711-B530-FF6D2A87AFAC}" type="parTrans" cxnId="{7C288711-6CEC-4459-BD58-F86077307DA1}">
      <dgm:prSet/>
      <dgm:spPr/>
      <dgm:t>
        <a:bodyPr/>
        <a:lstStyle/>
        <a:p>
          <a:endParaRPr lang="en-US"/>
        </a:p>
      </dgm:t>
    </dgm:pt>
    <dgm:pt modelId="{1C61BF11-401A-46AD-9031-D68F2CDF956B}" type="sibTrans" cxnId="{7C288711-6CEC-4459-BD58-F86077307DA1}">
      <dgm:prSet/>
      <dgm:spPr/>
      <dgm:t>
        <a:bodyPr/>
        <a:lstStyle/>
        <a:p>
          <a:endParaRPr lang="en-US"/>
        </a:p>
      </dgm:t>
    </dgm:pt>
    <dgm:pt modelId="{50B3C5B0-6B6C-451F-941B-2C52D8F73859}" type="pres">
      <dgm:prSet presAssocID="{6E84DEFB-AD99-4699-A5DA-8D331F384ABF}" presName="linear" presStyleCnt="0">
        <dgm:presLayoutVars>
          <dgm:animLvl val="lvl"/>
          <dgm:resizeHandles val="exact"/>
        </dgm:presLayoutVars>
      </dgm:prSet>
      <dgm:spPr/>
    </dgm:pt>
    <dgm:pt modelId="{87E7BCC4-CB78-4EFF-B0E6-48B75CDE1E20}" type="pres">
      <dgm:prSet presAssocID="{645DA5AD-A062-4A3E-B034-55F94CA97E95}" presName="parentText" presStyleLbl="node1" presStyleIdx="0" presStyleCnt="1" custScaleY="38634" custLinFactNeighborY="-52404">
        <dgm:presLayoutVars>
          <dgm:chMax val="0"/>
          <dgm:bulletEnabled val="1"/>
        </dgm:presLayoutVars>
      </dgm:prSet>
      <dgm:spPr/>
    </dgm:pt>
    <dgm:pt modelId="{D37C5555-62DC-479B-B7B7-705AB9E7803B}" type="pres">
      <dgm:prSet presAssocID="{645DA5AD-A062-4A3E-B034-55F94CA97E95}" presName="childText" presStyleLbl="revTx" presStyleIdx="0" presStyleCnt="1" custScaleY="113387">
        <dgm:presLayoutVars>
          <dgm:bulletEnabled val="1"/>
        </dgm:presLayoutVars>
      </dgm:prSet>
      <dgm:spPr/>
    </dgm:pt>
  </dgm:ptLst>
  <dgm:cxnLst>
    <dgm:cxn modelId="{6A286003-E8CA-44D4-A74D-6F4B909DA516}" type="presOf" srcId="{97E0D214-4627-4E3B-988E-D47C6B5F83B0}" destId="{D37C5555-62DC-479B-B7B7-705AB9E7803B}" srcOrd="0" destOrd="1" presId="urn:microsoft.com/office/officeart/2005/8/layout/vList2"/>
    <dgm:cxn modelId="{04972E11-87AF-4ABA-9E2A-91435FEC645E}" srcId="{6E84DEFB-AD99-4699-A5DA-8D331F384ABF}" destId="{645DA5AD-A062-4A3E-B034-55F94CA97E95}" srcOrd="0" destOrd="0" parTransId="{28283E2F-0936-4508-9EEB-E7AB49E7CB5D}" sibTransId="{5C2C6F5A-1FB3-47D4-8734-8F282C81AF3B}"/>
    <dgm:cxn modelId="{7C288711-6CEC-4459-BD58-F86077307DA1}" srcId="{645DA5AD-A062-4A3E-B034-55F94CA97E95}" destId="{97E0D214-4627-4E3B-988E-D47C6B5F83B0}" srcOrd="1" destOrd="0" parTransId="{9CFE16A7-5279-4711-B530-FF6D2A87AFAC}" sibTransId="{1C61BF11-401A-46AD-9031-D68F2CDF956B}"/>
    <dgm:cxn modelId="{AB46D42A-5772-4B23-BA94-310E3F76889F}" type="presOf" srcId="{544534BE-1679-4284-82A1-E31F6FF4AE6F}" destId="{D37C5555-62DC-479B-B7B7-705AB9E7803B}" srcOrd="0" destOrd="0" presId="urn:microsoft.com/office/officeart/2005/8/layout/vList2"/>
    <dgm:cxn modelId="{82CB4555-C0A2-4060-A309-0BCE3F2FBAD0}" srcId="{645DA5AD-A062-4A3E-B034-55F94CA97E95}" destId="{544534BE-1679-4284-82A1-E31F6FF4AE6F}" srcOrd="0" destOrd="0" parTransId="{5441C5CB-485F-4507-B78D-50E9B299F0C6}" sibTransId="{C9C971A0-551D-4C9F-B46B-88962447F0E0}"/>
    <dgm:cxn modelId="{98803797-A9FF-4FE9-BAB0-C4BFDE14CF03}" type="presOf" srcId="{6E84DEFB-AD99-4699-A5DA-8D331F384ABF}" destId="{50B3C5B0-6B6C-451F-941B-2C52D8F73859}" srcOrd="0" destOrd="0" presId="urn:microsoft.com/office/officeart/2005/8/layout/vList2"/>
    <dgm:cxn modelId="{CD48FCC3-8471-4BC6-BBD3-0AF6B8229E5B}" type="presOf" srcId="{645DA5AD-A062-4A3E-B034-55F94CA97E95}" destId="{87E7BCC4-CB78-4EFF-B0E6-48B75CDE1E20}" srcOrd="0" destOrd="0" presId="urn:microsoft.com/office/officeart/2005/8/layout/vList2"/>
    <dgm:cxn modelId="{36637498-F4B7-430E-87EF-E822480E2605}" type="presParOf" srcId="{50B3C5B0-6B6C-451F-941B-2C52D8F73859}" destId="{87E7BCC4-CB78-4EFF-B0E6-48B75CDE1E20}" srcOrd="0" destOrd="0" presId="urn:microsoft.com/office/officeart/2005/8/layout/vList2"/>
    <dgm:cxn modelId="{DEEEBCCD-FE49-4F3C-A0DF-20D932E1D8F9}" type="presParOf" srcId="{50B3C5B0-6B6C-451F-941B-2C52D8F73859}" destId="{D37C5555-62DC-479B-B7B7-705AB9E7803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53686-2E2F-4090-A1C6-5A6DDBFB9792}">
      <dsp:nvSpPr>
        <dsp:cNvPr id="0" name=""/>
        <dsp:cNvSpPr/>
      </dsp:nvSpPr>
      <dsp:spPr>
        <a:xfrm>
          <a:off x="40818" y="0"/>
          <a:ext cx="2472822" cy="1483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dirty="0"/>
            <a:t>Receive input from various stakeholders (Both Plans)</a:t>
          </a:r>
        </a:p>
      </dsp:txBody>
      <dsp:txXfrm>
        <a:off x="40818" y="0"/>
        <a:ext cx="2472822" cy="989128"/>
      </dsp:txXfrm>
    </dsp:sp>
    <dsp:sp modelId="{6F29215A-4044-465B-A1DD-DDD0326C084B}">
      <dsp:nvSpPr>
        <dsp:cNvPr id="0" name=""/>
        <dsp:cNvSpPr/>
      </dsp:nvSpPr>
      <dsp:spPr>
        <a:xfrm>
          <a:off x="211095" y="1356623"/>
          <a:ext cx="2878960" cy="36991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Met with AHA department supervisors and directors</a:t>
          </a:r>
        </a:p>
        <a:p>
          <a:pPr marL="171450" lvl="1" indent="-171450" algn="l" defTabSz="800100">
            <a:lnSpc>
              <a:spcPct val="90000"/>
            </a:lnSpc>
            <a:spcBef>
              <a:spcPct val="0"/>
            </a:spcBef>
            <a:spcAft>
              <a:spcPct val="15000"/>
            </a:spcAft>
            <a:buChar char="•"/>
          </a:pPr>
          <a:r>
            <a:rPr lang="en-US" sz="1800" kern="1200" dirty="0"/>
            <a:t>Met with community partners</a:t>
          </a:r>
        </a:p>
        <a:p>
          <a:pPr marL="171450" lvl="1" indent="-171450" algn="l" defTabSz="800100">
            <a:lnSpc>
              <a:spcPct val="90000"/>
            </a:lnSpc>
            <a:spcBef>
              <a:spcPct val="0"/>
            </a:spcBef>
            <a:spcAft>
              <a:spcPct val="15000"/>
            </a:spcAft>
            <a:buChar char="•"/>
          </a:pPr>
          <a:r>
            <a:rPr lang="en-US" sz="1800" kern="1200" dirty="0"/>
            <a:t>Meeting with Board of Commissioners</a:t>
          </a:r>
        </a:p>
      </dsp:txBody>
      <dsp:txXfrm>
        <a:off x="295417" y="1440945"/>
        <a:ext cx="2710316" cy="3530472"/>
      </dsp:txXfrm>
    </dsp:sp>
    <dsp:sp modelId="{1458D144-27D4-460A-B91D-AE43F428CBC5}">
      <dsp:nvSpPr>
        <dsp:cNvPr id="0" name=""/>
        <dsp:cNvSpPr/>
      </dsp:nvSpPr>
      <dsp:spPr>
        <a:xfrm>
          <a:off x="2819455" y="233724"/>
          <a:ext cx="648327" cy="5216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819455" y="338060"/>
        <a:ext cx="491823" cy="313007"/>
      </dsp:txXfrm>
    </dsp:sp>
    <dsp:sp modelId="{A5A98828-E0EE-436A-968D-E574B5278D65}">
      <dsp:nvSpPr>
        <dsp:cNvPr id="0" name=""/>
        <dsp:cNvSpPr/>
      </dsp:nvSpPr>
      <dsp:spPr>
        <a:xfrm>
          <a:off x="3736899" y="0"/>
          <a:ext cx="3320104" cy="1483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dirty="0"/>
            <a:t>Draft new plans (Both Plans) and go through public comment process (5-Year Plan Only) </a:t>
          </a:r>
        </a:p>
      </dsp:txBody>
      <dsp:txXfrm>
        <a:off x="3736899" y="0"/>
        <a:ext cx="3320104" cy="989128"/>
      </dsp:txXfrm>
    </dsp:sp>
    <dsp:sp modelId="{26F118E4-FBDC-4DE4-991E-C2CAE7BE88A4}">
      <dsp:nvSpPr>
        <dsp:cNvPr id="0" name=""/>
        <dsp:cNvSpPr/>
      </dsp:nvSpPr>
      <dsp:spPr>
        <a:xfrm>
          <a:off x="5175615" y="1239227"/>
          <a:ext cx="2757081" cy="38165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November 2024 - Meet with Resident Advisory Board</a:t>
          </a:r>
        </a:p>
        <a:p>
          <a:pPr marL="228600" lvl="1" indent="-228600" algn="l" defTabSz="889000">
            <a:lnSpc>
              <a:spcPct val="90000"/>
            </a:lnSpc>
            <a:spcBef>
              <a:spcPct val="0"/>
            </a:spcBef>
            <a:spcAft>
              <a:spcPct val="15000"/>
            </a:spcAft>
            <a:buChar char="•"/>
          </a:pPr>
          <a:r>
            <a:rPr lang="en-US" sz="2000" kern="1200" dirty="0"/>
            <a:t>December 2024 - Publish a draft of the plan and post notice</a:t>
          </a:r>
        </a:p>
        <a:p>
          <a:pPr marL="228600" lvl="1" indent="-228600" algn="l" defTabSz="889000">
            <a:lnSpc>
              <a:spcPct val="90000"/>
            </a:lnSpc>
            <a:spcBef>
              <a:spcPct val="0"/>
            </a:spcBef>
            <a:spcAft>
              <a:spcPct val="15000"/>
            </a:spcAft>
            <a:buChar char="•"/>
          </a:pPr>
          <a:r>
            <a:rPr lang="en-US" sz="2000" kern="1200" dirty="0"/>
            <a:t>January 2025 – Public comments due</a:t>
          </a:r>
        </a:p>
        <a:p>
          <a:pPr marL="228600" lvl="1" indent="-228600" algn="l" defTabSz="889000">
            <a:lnSpc>
              <a:spcPct val="90000"/>
            </a:lnSpc>
            <a:spcBef>
              <a:spcPct val="0"/>
            </a:spcBef>
            <a:spcAft>
              <a:spcPct val="15000"/>
            </a:spcAft>
            <a:buChar char="•"/>
          </a:pPr>
          <a:r>
            <a:rPr lang="en-US" sz="2000" kern="1200" dirty="0"/>
            <a:t>February 2025 – Public Hearing</a:t>
          </a:r>
        </a:p>
      </dsp:txBody>
      <dsp:txXfrm>
        <a:off x="5256367" y="1319979"/>
        <a:ext cx="2595577" cy="3655008"/>
      </dsp:txXfrm>
    </dsp:sp>
    <dsp:sp modelId="{0A86AA77-41E1-4A24-A77A-D3339452CB80}">
      <dsp:nvSpPr>
        <dsp:cNvPr id="0" name=""/>
        <dsp:cNvSpPr/>
      </dsp:nvSpPr>
      <dsp:spPr>
        <a:xfrm>
          <a:off x="7383190" y="233724"/>
          <a:ext cx="691513" cy="5216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383190" y="338060"/>
        <a:ext cx="535009" cy="313007"/>
      </dsp:txXfrm>
    </dsp:sp>
    <dsp:sp modelId="{432A3DA1-C2E6-4757-B7D3-BC89F41CBEBE}">
      <dsp:nvSpPr>
        <dsp:cNvPr id="0" name=""/>
        <dsp:cNvSpPr/>
      </dsp:nvSpPr>
      <dsp:spPr>
        <a:xfrm>
          <a:off x="8361747" y="0"/>
          <a:ext cx="2788982" cy="1483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dirty="0"/>
            <a:t>Receive approval of  the 5-Year Plan and submit to HUD</a:t>
          </a:r>
        </a:p>
      </dsp:txBody>
      <dsp:txXfrm>
        <a:off x="8361747" y="0"/>
        <a:ext cx="2788982" cy="989128"/>
      </dsp:txXfrm>
    </dsp:sp>
    <dsp:sp modelId="{24A44149-4DD8-4999-B4BE-876490738CAB}">
      <dsp:nvSpPr>
        <dsp:cNvPr id="0" name=""/>
        <dsp:cNvSpPr/>
      </dsp:nvSpPr>
      <dsp:spPr>
        <a:xfrm>
          <a:off x="8486596" y="1239227"/>
          <a:ext cx="2519384" cy="38165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March 2025  - Receive approval from the Board</a:t>
          </a:r>
        </a:p>
        <a:p>
          <a:pPr marL="228600" lvl="1" indent="-228600" algn="l" defTabSz="889000">
            <a:lnSpc>
              <a:spcPct val="90000"/>
            </a:lnSpc>
            <a:spcBef>
              <a:spcPct val="0"/>
            </a:spcBef>
            <a:spcAft>
              <a:spcPct val="15000"/>
            </a:spcAft>
            <a:buChar char="•"/>
          </a:pPr>
          <a:r>
            <a:rPr lang="en-US" sz="2000" kern="1200" dirty="0"/>
            <a:t>No later than April 2025 – Submit the 5-Year Plan to HUD</a:t>
          </a:r>
        </a:p>
        <a:p>
          <a:pPr marL="228600" lvl="1" indent="-228600" algn="l" defTabSz="889000">
            <a:lnSpc>
              <a:spcPct val="90000"/>
            </a:lnSpc>
            <a:spcBef>
              <a:spcPct val="0"/>
            </a:spcBef>
            <a:spcAft>
              <a:spcPct val="15000"/>
            </a:spcAft>
            <a:buChar char="•"/>
          </a:pPr>
          <a:endParaRPr lang="en-US" sz="2000" kern="1200" dirty="0"/>
        </a:p>
      </dsp:txBody>
      <dsp:txXfrm>
        <a:off x="8560386" y="1313017"/>
        <a:ext cx="2371804" cy="36689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784F2-41AE-4657-8688-0ECE26AAC76A}">
      <dsp:nvSpPr>
        <dsp:cNvPr id="0" name=""/>
        <dsp:cNvSpPr/>
      </dsp:nvSpPr>
      <dsp:spPr>
        <a:xfrm>
          <a:off x="193432" y="1345"/>
          <a:ext cx="3547005" cy="1848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meet the AHA’s mission</a:t>
          </a:r>
        </a:p>
      </dsp:txBody>
      <dsp:txXfrm>
        <a:off x="193432" y="1345"/>
        <a:ext cx="3547005" cy="1848762"/>
      </dsp:txXfrm>
    </dsp:sp>
    <dsp:sp modelId="{2A1BC24E-3EA2-48C3-B517-A5EB8202E75D}">
      <dsp:nvSpPr>
        <dsp:cNvPr id="0" name=""/>
        <dsp:cNvSpPr/>
      </dsp:nvSpPr>
      <dsp:spPr>
        <a:xfrm>
          <a:off x="4048565" y="1345"/>
          <a:ext cx="3636208" cy="1848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be financially feasible</a:t>
          </a:r>
        </a:p>
      </dsp:txBody>
      <dsp:txXfrm>
        <a:off x="4048565" y="1345"/>
        <a:ext cx="3636208" cy="1848762"/>
      </dsp:txXfrm>
    </dsp:sp>
    <dsp:sp modelId="{7DDD10AD-6131-4C6E-84FE-AABF8CE9D021}">
      <dsp:nvSpPr>
        <dsp:cNvPr id="0" name=""/>
        <dsp:cNvSpPr/>
      </dsp:nvSpPr>
      <dsp:spPr>
        <a:xfrm>
          <a:off x="238604" y="2158235"/>
          <a:ext cx="3500755" cy="1848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uphold the standards and integrity of the agency (health, safety, customer service etc.)</a:t>
          </a:r>
        </a:p>
      </dsp:txBody>
      <dsp:txXfrm>
        <a:off x="238604" y="2158235"/>
        <a:ext cx="3500755" cy="1848762"/>
      </dsp:txXfrm>
    </dsp:sp>
    <dsp:sp modelId="{A41DDCAA-4675-4E0A-8E95-B53BE342A1F2}">
      <dsp:nvSpPr>
        <dsp:cNvPr id="0" name=""/>
        <dsp:cNvSpPr/>
      </dsp:nvSpPr>
      <dsp:spPr>
        <a:xfrm>
          <a:off x="4047487" y="2158235"/>
          <a:ext cx="3592115" cy="1848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Should be specific (who, when, what, how much etc.)</a:t>
          </a:r>
        </a:p>
      </dsp:txBody>
      <dsp:txXfrm>
        <a:off x="4047487" y="2158235"/>
        <a:ext cx="3592115" cy="18487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53009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Ensure financial preparedness for future challenges </a:t>
          </a:r>
        </a:p>
      </dsp:txBody>
      <dsp:txXfrm>
        <a:off x="25877" y="25877"/>
        <a:ext cx="10938462" cy="478336"/>
      </dsp:txXfrm>
    </dsp:sp>
    <dsp:sp modelId="{D37C5555-62DC-479B-B7B7-705AB9E7803B}">
      <dsp:nvSpPr>
        <dsp:cNvPr id="0" name=""/>
        <dsp:cNvSpPr/>
      </dsp:nvSpPr>
      <dsp:spPr>
        <a:xfrm>
          <a:off x="0" y="1489375"/>
          <a:ext cx="10990216" cy="817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1489375"/>
        <a:ext cx="10990216" cy="8176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53009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Ensure financial preparedness for future challenges </a:t>
          </a:r>
        </a:p>
      </dsp:txBody>
      <dsp:txXfrm>
        <a:off x="25877" y="25877"/>
        <a:ext cx="10938462" cy="478336"/>
      </dsp:txXfrm>
    </dsp:sp>
    <dsp:sp modelId="{D37C5555-62DC-479B-B7B7-705AB9E7803B}">
      <dsp:nvSpPr>
        <dsp:cNvPr id="0" name=""/>
        <dsp:cNvSpPr/>
      </dsp:nvSpPr>
      <dsp:spPr>
        <a:xfrm>
          <a:off x="0" y="1489375"/>
          <a:ext cx="10990216" cy="817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1489375"/>
        <a:ext cx="10990216" cy="81764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53009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Ensure financial preparedness for future challenges </a:t>
          </a:r>
        </a:p>
      </dsp:txBody>
      <dsp:txXfrm>
        <a:off x="25877" y="25877"/>
        <a:ext cx="10938462" cy="478336"/>
      </dsp:txXfrm>
    </dsp:sp>
    <dsp:sp modelId="{D37C5555-62DC-479B-B7B7-705AB9E7803B}">
      <dsp:nvSpPr>
        <dsp:cNvPr id="0" name=""/>
        <dsp:cNvSpPr/>
      </dsp:nvSpPr>
      <dsp:spPr>
        <a:xfrm>
          <a:off x="0" y="1489375"/>
          <a:ext cx="10990216" cy="817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1489375"/>
        <a:ext cx="10990216" cy="8176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784F2-41AE-4657-8688-0ECE26AAC76A}">
      <dsp:nvSpPr>
        <dsp:cNvPr id="0" name=""/>
        <dsp:cNvSpPr/>
      </dsp:nvSpPr>
      <dsp:spPr>
        <a:xfrm>
          <a:off x="193432" y="1345"/>
          <a:ext cx="3547005" cy="1848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meet the AHA’s mission</a:t>
          </a:r>
        </a:p>
      </dsp:txBody>
      <dsp:txXfrm>
        <a:off x="193432" y="1345"/>
        <a:ext cx="3547005" cy="1848762"/>
      </dsp:txXfrm>
    </dsp:sp>
    <dsp:sp modelId="{2A1BC24E-3EA2-48C3-B517-A5EB8202E75D}">
      <dsp:nvSpPr>
        <dsp:cNvPr id="0" name=""/>
        <dsp:cNvSpPr/>
      </dsp:nvSpPr>
      <dsp:spPr>
        <a:xfrm>
          <a:off x="4048565" y="1345"/>
          <a:ext cx="3636208" cy="1848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be financially feasible</a:t>
          </a:r>
        </a:p>
      </dsp:txBody>
      <dsp:txXfrm>
        <a:off x="4048565" y="1345"/>
        <a:ext cx="3636208" cy="1848762"/>
      </dsp:txXfrm>
    </dsp:sp>
    <dsp:sp modelId="{7DDD10AD-6131-4C6E-84FE-AABF8CE9D021}">
      <dsp:nvSpPr>
        <dsp:cNvPr id="0" name=""/>
        <dsp:cNvSpPr/>
      </dsp:nvSpPr>
      <dsp:spPr>
        <a:xfrm>
          <a:off x="238604" y="2158235"/>
          <a:ext cx="3500755" cy="1848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uphold the standards and integrity of the agency (health, safety, customer service etc.)</a:t>
          </a:r>
        </a:p>
      </dsp:txBody>
      <dsp:txXfrm>
        <a:off x="238604" y="2158235"/>
        <a:ext cx="3500755" cy="1848762"/>
      </dsp:txXfrm>
    </dsp:sp>
    <dsp:sp modelId="{A41DDCAA-4675-4E0A-8E95-B53BE342A1F2}">
      <dsp:nvSpPr>
        <dsp:cNvPr id="0" name=""/>
        <dsp:cNvSpPr/>
      </dsp:nvSpPr>
      <dsp:spPr>
        <a:xfrm>
          <a:off x="4047487" y="2158235"/>
          <a:ext cx="3592115" cy="1848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Should be specific (who, when, what, how much etc.)</a:t>
          </a:r>
        </a:p>
      </dsp:txBody>
      <dsp:txXfrm>
        <a:off x="4047487" y="2158235"/>
        <a:ext cx="3592115" cy="18487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682932"/>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Maintain and improve data integrity and collection </a:t>
          </a:r>
        </a:p>
      </dsp:txBody>
      <dsp:txXfrm>
        <a:off x="33338" y="33338"/>
        <a:ext cx="10923540" cy="616256"/>
      </dsp:txXfrm>
    </dsp:sp>
    <dsp:sp modelId="{D37C5555-62DC-479B-B7B7-705AB9E7803B}">
      <dsp:nvSpPr>
        <dsp:cNvPr id="0" name=""/>
        <dsp:cNvSpPr/>
      </dsp:nvSpPr>
      <dsp:spPr>
        <a:xfrm>
          <a:off x="0" y="689495"/>
          <a:ext cx="10990216" cy="4198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Font typeface="+mj-lt"/>
            <a:buAutoNum type="arabicPeriod"/>
          </a:pPr>
          <a:r>
            <a:rPr lang="en-US" sz="2000" b="1" kern="1200" dirty="0">
              <a:solidFill>
                <a:schemeClr val="bg1"/>
              </a:solidFill>
            </a:rPr>
            <a:t> </a:t>
          </a:r>
          <a:r>
            <a:rPr lang="en-US" sz="2400" b="1" kern="1200" dirty="0">
              <a:solidFill>
                <a:schemeClr val="bg1"/>
              </a:solidFill>
            </a:rPr>
            <a:t>Review information technology systems and their security.</a:t>
          </a:r>
        </a:p>
        <a:p>
          <a:pPr marL="457200" lvl="2" indent="-228600" algn="l" defTabSz="1066800">
            <a:lnSpc>
              <a:spcPct val="90000"/>
            </a:lnSpc>
            <a:spcBef>
              <a:spcPct val="0"/>
            </a:spcBef>
            <a:spcAft>
              <a:spcPct val="20000"/>
            </a:spcAft>
            <a:buFont typeface="Arial" panose="020B0604020202020204" pitchFamily="34" charset="0"/>
            <a:buChar char="•"/>
          </a:pPr>
          <a:r>
            <a:rPr lang="en-US" sz="2400" kern="1200" dirty="0">
              <a:solidFill>
                <a:schemeClr val="bg1"/>
              </a:solidFill>
            </a:rPr>
            <a:t>AHA has an IT Governance Committee which reviews IT-related projects to ensure it will be a secure process and implementation will be seamless.</a:t>
          </a:r>
        </a:p>
        <a:p>
          <a:pPr marL="457200" lvl="2" indent="-228600" algn="l" defTabSz="1066800">
            <a:lnSpc>
              <a:spcPct val="90000"/>
            </a:lnSpc>
            <a:spcBef>
              <a:spcPct val="0"/>
            </a:spcBef>
            <a:spcAft>
              <a:spcPct val="20000"/>
            </a:spcAft>
            <a:buFont typeface="Arial" panose="020B0604020202020204" pitchFamily="34" charset="0"/>
            <a:buChar char="•"/>
          </a:pPr>
          <a:r>
            <a:rPr lang="en-US" sz="2400" kern="1200" dirty="0">
              <a:solidFill>
                <a:schemeClr val="bg1"/>
              </a:solidFill>
            </a:rPr>
            <a:t>Updated IT policy to prohibit use of Artificial Intelligence (AI) to protect sensitive data.</a:t>
          </a:r>
        </a:p>
        <a:p>
          <a:pPr marL="457200" lvl="2" indent="-228600" algn="l" defTabSz="1066800">
            <a:lnSpc>
              <a:spcPct val="90000"/>
            </a:lnSpc>
            <a:spcBef>
              <a:spcPct val="0"/>
            </a:spcBef>
            <a:spcAft>
              <a:spcPct val="20000"/>
            </a:spcAft>
            <a:buFont typeface="Arial" panose="020B0604020202020204" pitchFamily="34" charset="0"/>
            <a:buChar char="•"/>
          </a:pPr>
          <a:r>
            <a:rPr lang="en-US" sz="2400" kern="1200" dirty="0">
              <a:solidFill>
                <a:schemeClr val="bg1"/>
              </a:solidFill>
            </a:rPr>
            <a:t>Implemented a comprehensive cyber awareness program. </a:t>
          </a:r>
        </a:p>
        <a:p>
          <a:pPr marL="457200" lvl="2" indent="-228600" algn="l" defTabSz="1066800">
            <a:lnSpc>
              <a:spcPct val="90000"/>
            </a:lnSpc>
            <a:spcBef>
              <a:spcPct val="0"/>
            </a:spcBef>
            <a:spcAft>
              <a:spcPct val="20000"/>
            </a:spcAft>
            <a:buFont typeface="Arial" panose="020B0604020202020204" pitchFamily="34" charset="0"/>
            <a:buChar char="•"/>
          </a:pPr>
          <a:r>
            <a:rPr lang="en-US" sz="2400" kern="1200" dirty="0">
              <a:solidFill>
                <a:schemeClr val="bg1"/>
              </a:solidFill>
            </a:rPr>
            <a:t>Expanded the use of Multi-Factor Authentication (MFA).</a:t>
          </a:r>
        </a:p>
        <a:p>
          <a:pPr marL="228600" lvl="1" indent="-228600" algn="l" defTabSz="1066800">
            <a:lnSpc>
              <a:spcPct val="90000"/>
            </a:lnSpc>
            <a:spcBef>
              <a:spcPct val="0"/>
            </a:spcBef>
            <a:spcAft>
              <a:spcPct val="20000"/>
            </a:spcAft>
            <a:buFont typeface="+mj-lt"/>
            <a:buAutoNum type="arabicPeriod"/>
          </a:pPr>
          <a:r>
            <a:rPr lang="en-US" sz="2400" b="1" kern="1200" dirty="0">
              <a:solidFill>
                <a:schemeClr val="bg1"/>
              </a:solidFill>
            </a:rPr>
            <a:t> Automate processes.</a:t>
          </a:r>
        </a:p>
        <a:p>
          <a:pPr marL="457200" lvl="2" indent="-228600" algn="l" defTabSz="1066800">
            <a:lnSpc>
              <a:spcPct val="90000"/>
            </a:lnSpc>
            <a:spcBef>
              <a:spcPct val="0"/>
            </a:spcBef>
            <a:spcAft>
              <a:spcPct val="20000"/>
            </a:spcAft>
            <a:buFont typeface="Arial" panose="020B0604020202020204" pitchFamily="34" charset="0"/>
            <a:buChar char="•"/>
          </a:pPr>
          <a:r>
            <a:rPr lang="en-US" sz="2400" kern="1200" dirty="0">
              <a:solidFill>
                <a:schemeClr val="bg1"/>
              </a:solidFill>
            </a:rPr>
            <a:t>Expanded the use of both internal and external online forms – training requests and reimbursements, MTW Landlord incentives, HCV and PBV rent increase requests.</a:t>
          </a: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689495"/>
        <a:ext cx="10990216" cy="419851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1242758" cy="828824"/>
        </a:xfrm>
        <a:prstGeom prst="roundRect">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Improve the quality of life of residents while maintaining efficient and effective operations of housing authority units </a:t>
          </a:r>
        </a:p>
      </dsp:txBody>
      <dsp:txXfrm>
        <a:off x="40460" y="40460"/>
        <a:ext cx="11161838" cy="747904"/>
      </dsp:txXfrm>
    </dsp:sp>
    <dsp:sp modelId="{D37C5555-62DC-479B-B7B7-705AB9E7803B}">
      <dsp:nvSpPr>
        <dsp:cNvPr id="0" name=""/>
        <dsp:cNvSpPr/>
      </dsp:nvSpPr>
      <dsp:spPr>
        <a:xfrm>
          <a:off x="0" y="833269"/>
          <a:ext cx="11242758" cy="4040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6958" tIns="25400" rIns="142240" bIns="25400" numCol="1" spcCol="1270" anchor="t" anchorCtr="0">
          <a:noAutofit/>
        </a:bodyPr>
        <a:lstStyle/>
        <a:p>
          <a:pPr marL="228600" lvl="1" indent="-228600" algn="l" defTabSz="889000">
            <a:lnSpc>
              <a:spcPct val="90000"/>
            </a:lnSpc>
            <a:spcBef>
              <a:spcPct val="0"/>
            </a:spcBef>
            <a:spcAft>
              <a:spcPct val="20000"/>
            </a:spcAft>
            <a:buFont typeface="+mj-lt"/>
            <a:buAutoNum type="arabicPeriod"/>
          </a:pPr>
          <a:r>
            <a:rPr lang="en-US" sz="2000" b="1" kern="1200" dirty="0">
              <a:solidFill>
                <a:schemeClr val="bg1"/>
              </a:solidFill>
            </a:rPr>
            <a:t>Continue to offer resident supportive services</a:t>
          </a:r>
        </a:p>
        <a:p>
          <a:pPr marL="457200" lvl="2" indent="-228600" algn="l" defTabSz="889000">
            <a:lnSpc>
              <a:spcPct val="90000"/>
            </a:lnSpc>
            <a:spcBef>
              <a:spcPct val="0"/>
            </a:spcBef>
            <a:spcAft>
              <a:spcPct val="20000"/>
            </a:spcAft>
            <a:buFont typeface="Arial" panose="020B0604020202020204" pitchFamily="34" charset="0"/>
            <a:buChar char="•"/>
          </a:pPr>
          <a:r>
            <a:rPr lang="en-US" sz="2000" b="0" kern="1200" dirty="0">
              <a:solidFill>
                <a:schemeClr val="bg1"/>
              </a:solidFill>
            </a:rPr>
            <a:t>Launched Ombudsman program in May 2021 to address concerns and inquiries made by tenants, participants, landlords, and other community members.</a:t>
          </a:r>
          <a:endParaRPr lang="en-US" sz="2000" b="1" kern="1200" dirty="0">
            <a:solidFill>
              <a:schemeClr val="bg1"/>
            </a:solidFill>
          </a:endParaRPr>
        </a:p>
        <a:p>
          <a:pPr marL="457200" lvl="2" indent="-228600" algn="l" defTabSz="889000">
            <a:lnSpc>
              <a:spcPct val="90000"/>
            </a:lnSpc>
            <a:spcBef>
              <a:spcPct val="0"/>
            </a:spcBef>
            <a:spcAft>
              <a:spcPct val="20000"/>
            </a:spcAft>
            <a:buFont typeface="Arial" panose="020B0604020202020204" pitchFamily="34" charset="0"/>
            <a:buChar char="•"/>
          </a:pPr>
          <a:r>
            <a:rPr lang="en-US" sz="2000" b="0" kern="1200" dirty="0">
              <a:solidFill>
                <a:schemeClr val="bg1"/>
              </a:solidFill>
            </a:rPr>
            <a:t>Partnered with various organizations to provide resident services and activities (LifeSTEPS, Alameda Recreation and Parks Department, Alameda Food Bank, and the Boys and Girls Club).</a:t>
          </a:r>
        </a:p>
        <a:p>
          <a:pPr marL="228600" lvl="1" indent="-228600" algn="l" defTabSz="889000">
            <a:lnSpc>
              <a:spcPct val="90000"/>
            </a:lnSpc>
            <a:spcBef>
              <a:spcPct val="0"/>
            </a:spcBef>
            <a:spcAft>
              <a:spcPct val="20000"/>
            </a:spcAft>
            <a:buFont typeface="+mj-lt"/>
            <a:buAutoNum type="arabicPeriod"/>
          </a:pPr>
          <a:r>
            <a:rPr lang="en-US" sz="2000" b="1" kern="1200" dirty="0">
              <a:solidFill>
                <a:schemeClr val="bg1"/>
              </a:solidFill>
            </a:rPr>
            <a:t>Continue to provide educational materials on fair housing laws and reasonable accommodation</a:t>
          </a:r>
        </a:p>
        <a:p>
          <a:pPr marL="457200" lvl="2" indent="-228600" algn="l" defTabSz="889000">
            <a:lnSpc>
              <a:spcPct val="90000"/>
            </a:lnSpc>
            <a:spcBef>
              <a:spcPct val="0"/>
            </a:spcBef>
            <a:spcAft>
              <a:spcPct val="20000"/>
            </a:spcAft>
            <a:buFont typeface="Arial" panose="020B0604020202020204" pitchFamily="34" charset="0"/>
            <a:buChar char="•"/>
          </a:pPr>
          <a:r>
            <a:rPr lang="en-US" sz="2000" b="0" kern="1200" dirty="0">
              <a:solidFill>
                <a:schemeClr val="bg1"/>
              </a:solidFill>
            </a:rPr>
            <a:t>Information on Fair Housing Laws and Reasonable Accommodations are provided at initial eligibility briefings, terminations, and at other points of contact. </a:t>
          </a:r>
        </a:p>
        <a:p>
          <a:pPr marL="457200" lvl="2" indent="-228600" algn="l" defTabSz="889000">
            <a:lnSpc>
              <a:spcPct val="90000"/>
            </a:lnSpc>
            <a:spcBef>
              <a:spcPct val="0"/>
            </a:spcBef>
            <a:spcAft>
              <a:spcPct val="20000"/>
            </a:spcAft>
            <a:buFont typeface="Arial" panose="020B0604020202020204" pitchFamily="34" charset="0"/>
            <a:buChar char="•"/>
          </a:pPr>
          <a:r>
            <a:rPr lang="en-US" sz="2000" b="0" kern="1200" dirty="0">
              <a:solidFill>
                <a:schemeClr val="bg1"/>
              </a:solidFill>
            </a:rPr>
            <a:t>Launched an online Reasonable Accommodations Request form.</a:t>
          </a:r>
        </a:p>
        <a:p>
          <a:pPr marL="228600" lvl="1" indent="-228600" algn="l" defTabSz="889000">
            <a:lnSpc>
              <a:spcPct val="90000"/>
            </a:lnSpc>
            <a:spcBef>
              <a:spcPct val="0"/>
            </a:spcBef>
            <a:spcAft>
              <a:spcPct val="20000"/>
            </a:spcAft>
            <a:buFont typeface="+mj-lt"/>
            <a:buAutoNum type="arabicPeriod"/>
          </a:pPr>
          <a:r>
            <a:rPr lang="en-US" sz="2000" b="1" kern="1200" dirty="0">
              <a:solidFill>
                <a:schemeClr val="bg1"/>
              </a:solidFill>
            </a:rPr>
            <a:t>Re-evaluate Language Access Plan (LAP) in 2020 and continue to provide materials in multiple languages as outlined in the LAP. </a:t>
          </a:r>
        </a:p>
        <a:p>
          <a:pPr marL="457200" lvl="2" indent="-228600" algn="l" defTabSz="889000">
            <a:lnSpc>
              <a:spcPct val="90000"/>
            </a:lnSpc>
            <a:spcBef>
              <a:spcPct val="0"/>
            </a:spcBef>
            <a:spcAft>
              <a:spcPct val="20000"/>
            </a:spcAft>
            <a:buFont typeface="Arial" panose="020B0604020202020204" pitchFamily="34" charset="0"/>
            <a:buChar char="•"/>
          </a:pPr>
          <a:r>
            <a:rPr lang="en-US" sz="2000" b="0" kern="1200" dirty="0">
              <a:solidFill>
                <a:schemeClr val="bg1"/>
              </a:solidFill>
            </a:rPr>
            <a:t>Completed the Language Access Plan update in 2020 and outreach continues to be conducted in all languages listed in the updated LAP.</a:t>
          </a: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833269"/>
        <a:ext cx="11242758" cy="404099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1370975" cy="609132"/>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Expand housing choice throughout the City of Alameda </a:t>
          </a:r>
        </a:p>
      </dsp:txBody>
      <dsp:txXfrm>
        <a:off x="29735" y="29735"/>
        <a:ext cx="11311505" cy="549662"/>
      </dsp:txXfrm>
    </dsp:sp>
    <dsp:sp modelId="{D37C5555-62DC-479B-B7B7-705AB9E7803B}">
      <dsp:nvSpPr>
        <dsp:cNvPr id="0" name=""/>
        <dsp:cNvSpPr/>
      </dsp:nvSpPr>
      <dsp:spPr>
        <a:xfrm>
          <a:off x="0" y="612604"/>
          <a:ext cx="11370975" cy="439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028" tIns="27940" rIns="156464" bIns="27940" numCol="1" spcCol="1270" anchor="t" anchorCtr="0">
          <a:noAutofit/>
        </a:bodyPr>
        <a:lstStyle/>
        <a:p>
          <a:pPr marL="228600" lvl="1" indent="-228600" algn="l" defTabSz="977900">
            <a:lnSpc>
              <a:spcPct val="90000"/>
            </a:lnSpc>
            <a:spcBef>
              <a:spcPct val="0"/>
            </a:spcBef>
            <a:spcAft>
              <a:spcPct val="20000"/>
            </a:spcAft>
            <a:buFont typeface="+mj-lt"/>
            <a:buAutoNum type="arabicPeriod"/>
          </a:pPr>
          <a:r>
            <a:rPr lang="en-US" sz="2200" b="1" kern="1200" dirty="0">
              <a:solidFill>
                <a:schemeClr val="bg1"/>
              </a:solidFill>
            </a:rPr>
            <a:t>Identify opportunities for preservation and/or acquisition of affordable housing</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Finalized the purchase of Pulte Homes in 2023.</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Purchased AUSD site for the Poplar in March 2022</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Working to develop Estuary I, Estuary II, and Linnet Corner (North Housing Project).</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Finished construction and rehabilitation of Rosefield Village in August 2022 and completed lease up in December 2022. </a:t>
          </a:r>
        </a:p>
        <a:p>
          <a:pPr marL="228600" lvl="1" indent="-228600" algn="l" defTabSz="977900">
            <a:lnSpc>
              <a:spcPct val="90000"/>
            </a:lnSpc>
            <a:spcBef>
              <a:spcPct val="0"/>
            </a:spcBef>
            <a:spcAft>
              <a:spcPct val="20000"/>
            </a:spcAft>
            <a:buFont typeface="+mj-lt"/>
            <a:buAutoNum type="arabicPeriod"/>
          </a:pPr>
          <a:r>
            <a:rPr lang="en-US" sz="2200" b="1" kern="1200" dirty="0">
              <a:solidFill>
                <a:schemeClr val="bg1"/>
              </a:solidFill>
            </a:rPr>
            <a:t>Form partnerships to maximize new affordable units. </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Partnered with Rica Vista Apartments in December 2022 to preserve affordability of 132 units. </a:t>
          </a:r>
        </a:p>
        <a:p>
          <a:pPr marL="228600" lvl="1" indent="-228600" algn="l" defTabSz="977900">
            <a:lnSpc>
              <a:spcPct val="90000"/>
            </a:lnSpc>
            <a:spcBef>
              <a:spcPct val="0"/>
            </a:spcBef>
            <a:spcAft>
              <a:spcPct val="20000"/>
            </a:spcAft>
            <a:buFont typeface="+mj-lt"/>
            <a:buAutoNum type="arabicPeriod"/>
          </a:pPr>
          <a:r>
            <a:rPr lang="en-US" sz="2200" b="1" kern="1200" dirty="0">
              <a:solidFill>
                <a:schemeClr val="bg1"/>
              </a:solidFill>
            </a:rPr>
            <a:t>Continue to offer landlord incentives.</a:t>
          </a:r>
        </a:p>
        <a:p>
          <a:pPr marL="457200" lvl="2" indent="-228600" algn="l" defTabSz="977900">
            <a:lnSpc>
              <a:spcPct val="90000"/>
            </a:lnSpc>
            <a:spcBef>
              <a:spcPct val="0"/>
            </a:spcBef>
            <a:spcAft>
              <a:spcPct val="20000"/>
            </a:spcAft>
            <a:buFont typeface="Arial" panose="020B0604020202020204" pitchFamily="34" charset="0"/>
            <a:buChar char="•"/>
          </a:pPr>
          <a:r>
            <a:rPr lang="en-US" sz="2200" b="0" kern="1200" dirty="0">
              <a:solidFill>
                <a:schemeClr val="bg1"/>
              </a:solidFill>
            </a:rPr>
            <a:t>As of September 1, 2024, provided 145 landlord incentives totaling about $200k under the MTW program</a:t>
          </a:r>
          <a:r>
            <a:rPr lang="en-US" sz="2400" b="0" kern="1200" dirty="0">
              <a:solidFill>
                <a:schemeClr val="bg1"/>
              </a:solidFill>
            </a:rPr>
            <a:t>.</a:t>
          </a: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612604"/>
        <a:ext cx="11370975" cy="43956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1370975" cy="662297"/>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Expand housing choice throughout the City of Alameda </a:t>
          </a:r>
        </a:p>
      </dsp:txBody>
      <dsp:txXfrm>
        <a:off x="32331" y="32331"/>
        <a:ext cx="11306313" cy="597635"/>
      </dsp:txXfrm>
    </dsp:sp>
    <dsp:sp modelId="{D37C5555-62DC-479B-B7B7-705AB9E7803B}">
      <dsp:nvSpPr>
        <dsp:cNvPr id="0" name=""/>
        <dsp:cNvSpPr/>
      </dsp:nvSpPr>
      <dsp:spPr>
        <a:xfrm>
          <a:off x="0" y="666079"/>
          <a:ext cx="11370975" cy="4341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028" tIns="30480" rIns="170688" bIns="30480" numCol="1" spcCol="1270" anchor="t" anchorCtr="0">
          <a:noAutofit/>
        </a:bodyPr>
        <a:lstStyle/>
        <a:p>
          <a:pPr marL="228600" lvl="1" indent="-228600" algn="l" defTabSz="1066800">
            <a:lnSpc>
              <a:spcPct val="90000"/>
            </a:lnSpc>
            <a:spcBef>
              <a:spcPct val="0"/>
            </a:spcBef>
            <a:spcAft>
              <a:spcPct val="20000"/>
            </a:spcAft>
            <a:buFont typeface="+mj-lt"/>
            <a:buAutoNum type="arabicPeriod" startAt="4"/>
          </a:pPr>
          <a:r>
            <a:rPr lang="en-US" sz="2400" b="1" kern="1200" dirty="0">
              <a:solidFill>
                <a:schemeClr val="bg1"/>
              </a:solidFill>
            </a:rPr>
            <a:t>Provide housing to persons experiencing homelessness via Mod Rehab, Shelter Plus Care, PBV, and VASH programs.</a:t>
          </a:r>
          <a:endParaRPr lang="en-US" sz="1600" b="1" kern="1200" dirty="0">
            <a:solidFill>
              <a:schemeClr val="bg1"/>
            </a:solidFill>
          </a:endParaRPr>
        </a:p>
        <a:p>
          <a:pPr marL="457200" lvl="2" indent="-228600" algn="l" defTabSz="1066800">
            <a:lnSpc>
              <a:spcPct val="90000"/>
            </a:lnSpc>
            <a:spcBef>
              <a:spcPct val="0"/>
            </a:spcBef>
            <a:spcAft>
              <a:spcPct val="20000"/>
            </a:spcAft>
            <a:buFont typeface="Arial" panose="020B0604020202020204" pitchFamily="34" charset="0"/>
            <a:buChar char="•"/>
          </a:pPr>
          <a:r>
            <a:rPr lang="en-US" sz="2400" b="0" kern="1200" dirty="0">
              <a:solidFill>
                <a:schemeClr val="bg1"/>
              </a:solidFill>
            </a:rPr>
            <a:t>Awarded 18 Shelter Plus Care vouchers and 30 Mod Rehab vouchers. </a:t>
          </a:r>
        </a:p>
        <a:p>
          <a:pPr marL="457200" lvl="2" indent="-228600" algn="l" defTabSz="1066800">
            <a:lnSpc>
              <a:spcPct val="90000"/>
            </a:lnSpc>
            <a:spcBef>
              <a:spcPct val="0"/>
            </a:spcBef>
            <a:spcAft>
              <a:spcPct val="20000"/>
            </a:spcAft>
            <a:buFont typeface="Arial" panose="020B0604020202020204" pitchFamily="34" charset="0"/>
            <a:buChar char="•"/>
          </a:pPr>
          <a:r>
            <a:rPr lang="en-US" sz="2400" b="0" kern="1200" dirty="0">
              <a:solidFill>
                <a:schemeClr val="bg1"/>
              </a:solidFill>
            </a:rPr>
            <a:t>As of September 1, 2024, had 375 PBVs and about 76 VASH and working on transfers from other PHAs to receive more VASH vouchers.</a:t>
          </a:r>
        </a:p>
        <a:p>
          <a:pPr marL="457200" lvl="2" indent="-228600" algn="l" defTabSz="1066800">
            <a:lnSpc>
              <a:spcPct val="90000"/>
            </a:lnSpc>
            <a:spcBef>
              <a:spcPct val="0"/>
            </a:spcBef>
            <a:spcAft>
              <a:spcPct val="20000"/>
            </a:spcAft>
            <a:buFont typeface="Arial" panose="020B0604020202020204" pitchFamily="34" charset="0"/>
            <a:buChar char="•"/>
          </a:pPr>
          <a:r>
            <a:rPr lang="en-US" sz="2400" b="0" kern="1200" dirty="0">
              <a:solidFill>
                <a:schemeClr val="bg1"/>
              </a:solidFill>
            </a:rPr>
            <a:t>Also awarded 10 Stability Vouchers and 57 Emergency Housing Choice Vouchers.</a:t>
          </a:r>
        </a:p>
        <a:p>
          <a:pPr marL="228600" lvl="1" indent="-228600" algn="l" defTabSz="1066800">
            <a:lnSpc>
              <a:spcPct val="90000"/>
            </a:lnSpc>
            <a:spcBef>
              <a:spcPct val="0"/>
            </a:spcBef>
            <a:spcAft>
              <a:spcPct val="20000"/>
            </a:spcAft>
            <a:buFont typeface="+mj-lt"/>
            <a:buAutoNum type="arabicPeriod" startAt="5"/>
          </a:pPr>
          <a:r>
            <a:rPr lang="en-US" sz="2400" b="1" kern="1200" dirty="0">
              <a:solidFill>
                <a:schemeClr val="bg1"/>
              </a:solidFill>
            </a:rPr>
            <a:t>Apply for new funding sources from HUD as eligible. </a:t>
          </a:r>
        </a:p>
        <a:p>
          <a:pPr marL="457200" lvl="2" indent="-228600" algn="l" defTabSz="1066800">
            <a:lnSpc>
              <a:spcPct val="90000"/>
            </a:lnSpc>
            <a:spcBef>
              <a:spcPct val="0"/>
            </a:spcBef>
            <a:spcAft>
              <a:spcPct val="20000"/>
            </a:spcAft>
            <a:buChar char="•"/>
          </a:pPr>
          <a:r>
            <a:rPr lang="en-US" sz="2400" b="0" kern="1200" dirty="0">
              <a:solidFill>
                <a:schemeClr val="bg1"/>
              </a:solidFill>
            </a:rPr>
            <a:t>Requesting the use of 120 Faircloth to RAD PBV vouchers at Independence Plaza and working on a transfer from another PHA to have more Faircloth authority.</a:t>
          </a:r>
        </a:p>
        <a:p>
          <a:pPr marL="228600" lvl="1" indent="-228600" algn="l" defTabSz="1066800">
            <a:lnSpc>
              <a:spcPct val="90000"/>
            </a:lnSpc>
            <a:spcBef>
              <a:spcPct val="0"/>
            </a:spcBef>
            <a:spcAft>
              <a:spcPct val="20000"/>
            </a:spcAft>
            <a:buFont typeface="+mj-lt"/>
            <a:buAutoNum type="arabicPeriod" startAt="6"/>
          </a:pPr>
          <a:r>
            <a:rPr lang="en-US" sz="2400" b="1" kern="1200" dirty="0">
              <a:solidFill>
                <a:schemeClr val="bg1"/>
              </a:solidFill>
            </a:rPr>
            <a:t>Issue Requests for Proposals (RFPs) for PBV.</a:t>
          </a:r>
        </a:p>
        <a:p>
          <a:pPr marL="457200" lvl="2" indent="-228600" algn="l" defTabSz="1066800">
            <a:lnSpc>
              <a:spcPct val="90000"/>
            </a:lnSpc>
            <a:spcBef>
              <a:spcPct val="0"/>
            </a:spcBef>
            <a:spcAft>
              <a:spcPct val="20000"/>
            </a:spcAft>
            <a:buFont typeface="Arial" panose="020B0604020202020204" pitchFamily="34" charset="0"/>
            <a:buChar char="•"/>
          </a:pPr>
          <a:r>
            <a:rPr lang="en-US" sz="2400" b="0" kern="1200" dirty="0">
              <a:solidFill>
                <a:schemeClr val="bg1"/>
              </a:solidFill>
            </a:rPr>
            <a:t>Completed 3 RFPs and selected 215 units for PBV. </a:t>
          </a: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666079"/>
        <a:ext cx="11370975" cy="43418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784F2-41AE-4657-8688-0ECE26AAC76A}">
      <dsp:nvSpPr>
        <dsp:cNvPr id="0" name=""/>
        <dsp:cNvSpPr/>
      </dsp:nvSpPr>
      <dsp:spPr>
        <a:xfrm>
          <a:off x="193432" y="1345"/>
          <a:ext cx="3547005" cy="1848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meet the AHA’s mission</a:t>
          </a:r>
        </a:p>
      </dsp:txBody>
      <dsp:txXfrm>
        <a:off x="193432" y="1345"/>
        <a:ext cx="3547005" cy="1848762"/>
      </dsp:txXfrm>
    </dsp:sp>
    <dsp:sp modelId="{2A1BC24E-3EA2-48C3-B517-A5EB8202E75D}">
      <dsp:nvSpPr>
        <dsp:cNvPr id="0" name=""/>
        <dsp:cNvSpPr/>
      </dsp:nvSpPr>
      <dsp:spPr>
        <a:xfrm>
          <a:off x="4048565" y="1345"/>
          <a:ext cx="3636208" cy="1848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be financially feasible</a:t>
          </a:r>
        </a:p>
      </dsp:txBody>
      <dsp:txXfrm>
        <a:off x="4048565" y="1345"/>
        <a:ext cx="3636208" cy="1848762"/>
      </dsp:txXfrm>
    </dsp:sp>
    <dsp:sp modelId="{7DDD10AD-6131-4C6E-84FE-AABF8CE9D021}">
      <dsp:nvSpPr>
        <dsp:cNvPr id="0" name=""/>
        <dsp:cNvSpPr/>
      </dsp:nvSpPr>
      <dsp:spPr>
        <a:xfrm>
          <a:off x="238604" y="2158235"/>
          <a:ext cx="3500755" cy="1848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uphold the standards and integrity of the agency (health, safety, customer service etc.)</a:t>
          </a:r>
        </a:p>
      </dsp:txBody>
      <dsp:txXfrm>
        <a:off x="238604" y="2158235"/>
        <a:ext cx="3500755" cy="1848762"/>
      </dsp:txXfrm>
    </dsp:sp>
    <dsp:sp modelId="{A41DDCAA-4675-4E0A-8E95-B53BE342A1F2}">
      <dsp:nvSpPr>
        <dsp:cNvPr id="0" name=""/>
        <dsp:cNvSpPr/>
      </dsp:nvSpPr>
      <dsp:spPr>
        <a:xfrm>
          <a:off x="4047487" y="2158235"/>
          <a:ext cx="3592115" cy="1848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Should be specific (who, when, what, how much etc.)</a:t>
          </a:r>
        </a:p>
      </dsp:txBody>
      <dsp:txXfrm>
        <a:off x="4047487" y="2158235"/>
        <a:ext cx="3592115" cy="1848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951990"/>
        </a:xfrm>
        <a:prstGeom prst="round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Work with community partners to optimize affordable housing and services for low-income residents of Alameda</a:t>
          </a:r>
        </a:p>
      </dsp:txBody>
      <dsp:txXfrm>
        <a:off x="46472" y="46472"/>
        <a:ext cx="10897272" cy="859046"/>
      </dsp:txXfrm>
    </dsp:sp>
    <dsp:sp modelId="{D37C5555-62DC-479B-B7B7-705AB9E7803B}">
      <dsp:nvSpPr>
        <dsp:cNvPr id="0" name=""/>
        <dsp:cNvSpPr/>
      </dsp:nvSpPr>
      <dsp:spPr>
        <a:xfrm>
          <a:off x="0" y="958347"/>
          <a:ext cx="10990216" cy="2064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Font typeface="+mj-lt"/>
            <a:buAutoNum type="arabicPeriod"/>
          </a:pPr>
          <a:r>
            <a:rPr lang="en-US" sz="2000" b="1" kern="1200" dirty="0">
              <a:solidFill>
                <a:schemeClr val="bg1"/>
              </a:solidFill>
            </a:rPr>
            <a:t>Continue to engage BOC, staff, and community stakeholders in the discussion of AHA’s long-term real estate development strategy.</a:t>
          </a: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    </a:t>
          </a:r>
          <a:r>
            <a:rPr lang="en-US" sz="2000" b="0" kern="1200" dirty="0">
              <a:solidFill>
                <a:schemeClr val="bg1"/>
              </a:solidFill>
            </a:rPr>
            <a:t>--Housing Development staff publish quarterly newsletter on development updates.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--Monthly development reports are included into BOC Board Packets.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--Fact sheets on all pipeline projects included on AHA websites.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--Specific email distribution groups are options for email newsletters.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--Regular updates posted onto AHA social media.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2. Discuss options for addressing the housing crisis by providing housing that serves households at 60-120% area median income. </a:t>
          </a: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    </a:t>
          </a:r>
          <a:r>
            <a:rPr lang="en-US" sz="2000" b="0" kern="1200" dirty="0">
              <a:solidFill>
                <a:schemeClr val="bg1"/>
              </a:solidFill>
            </a:rPr>
            <a:t>--AHA purchased 18 Pulte (Bay 37) units (up to 80% AMI for certain units). </a:t>
          </a: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--Regulatory agreement at Rica Vista reserves 132 units (for 55 years) up to 80% AMI. </a:t>
          </a: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--Independence Plaza Faircloth to RAD (goes up to 80% AMI for initial residents).</a:t>
          </a: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a:t>
          </a:r>
        </a:p>
        <a:p>
          <a:pPr marL="228600" lvl="1" indent="-228600" algn="l" defTabSz="889000">
            <a:lnSpc>
              <a:spcPct val="90000"/>
            </a:lnSpc>
            <a:spcBef>
              <a:spcPct val="0"/>
            </a:spcBef>
            <a:spcAft>
              <a:spcPct val="20000"/>
            </a:spcAft>
            <a:buFontTx/>
            <a:buNone/>
          </a:pPr>
          <a:endParaRPr lang="en-US" sz="2000" kern="1200" dirty="0">
            <a:solidFill>
              <a:schemeClr val="bg1"/>
            </a:solidFill>
          </a:endParaRPr>
        </a:p>
      </dsp:txBody>
      <dsp:txXfrm>
        <a:off x="0" y="958347"/>
        <a:ext cx="10990216" cy="20641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798968"/>
        </a:xfrm>
        <a:prstGeom prst="round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Work with community partners to optimize affordable housing and services for Alameda for low-income residents of Alameda</a:t>
          </a:r>
        </a:p>
      </dsp:txBody>
      <dsp:txXfrm>
        <a:off x="39002" y="39002"/>
        <a:ext cx="10912212" cy="720964"/>
      </dsp:txXfrm>
    </dsp:sp>
    <dsp:sp modelId="{D37C5555-62DC-479B-B7B7-705AB9E7803B}">
      <dsp:nvSpPr>
        <dsp:cNvPr id="0" name=""/>
        <dsp:cNvSpPr/>
      </dsp:nvSpPr>
      <dsp:spPr>
        <a:xfrm>
          <a:off x="0" y="802581"/>
          <a:ext cx="10990216" cy="1058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Font typeface="+mj-lt"/>
            <a:buNone/>
          </a:pP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3. Collaborate with homeless housing service providers to successfully implement a plan to house the formerly homeless at the North Housing site. Collaborate with multiple partners to develop the vision for the entire North Housing site.</a:t>
          </a: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 </a:t>
          </a:r>
          <a:r>
            <a:rPr lang="en-US" sz="2000" b="0" kern="1200" dirty="0">
              <a:solidFill>
                <a:schemeClr val="bg1"/>
              </a:solidFill>
            </a:rPr>
            <a:t> -- The Estuary I will serve 44 previously homeless households.  Tenant Selection Criteria getting finalized.  Partnering with Alameda County Coordinated Entry System.  Building Futures will provide case management services.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4. Explore program enhancements and continue outreach to recruit and retain landlords in the HCV program.</a:t>
          </a: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  </a:t>
          </a:r>
          <a:r>
            <a:rPr lang="en-US" sz="2000" b="0" kern="1200" dirty="0">
              <a:solidFill>
                <a:schemeClr val="bg1"/>
              </a:solidFill>
            </a:rPr>
            <a:t>-- Over 440 landlords participate in AHA’s Housing Choice Voucher program.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 Produced landlord recruitment video and featured in prominent AHA website position.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  </a:t>
          </a:r>
          <a:r>
            <a:rPr lang="en-US" sz="2000" b="0" kern="1200" dirty="0">
              <a:solidFill>
                <a:schemeClr val="bg1"/>
              </a:solidFill>
            </a:rPr>
            <a:t>-- Monthly landlord portal sessions and office hours to serve AHA landlords. </a:t>
          </a:r>
          <a:endParaRPr lang="en-US" sz="2000" b="1" kern="1200" dirty="0">
            <a:solidFill>
              <a:schemeClr val="bg1"/>
            </a:solidFill>
          </a:endParaRPr>
        </a:p>
        <a:p>
          <a:pPr marL="228600" lvl="1" indent="-228600" algn="l" defTabSz="889000">
            <a:lnSpc>
              <a:spcPct val="90000"/>
            </a:lnSpc>
            <a:spcBef>
              <a:spcPct val="0"/>
            </a:spcBef>
            <a:spcAft>
              <a:spcPct val="20000"/>
            </a:spcAft>
            <a:buFontTx/>
            <a:buNone/>
          </a:pPr>
          <a:endParaRPr lang="en-US" sz="2000" kern="1200" dirty="0">
            <a:solidFill>
              <a:schemeClr val="bg1"/>
            </a:solidFill>
          </a:endParaRPr>
        </a:p>
      </dsp:txBody>
      <dsp:txXfrm>
        <a:off x="0" y="802581"/>
        <a:ext cx="10990216" cy="10586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1175267" cy="339875"/>
        </a:xfrm>
        <a:prstGeom prst="round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Work with community partners to optimize affordable housing and services for Alameda</a:t>
          </a:r>
        </a:p>
      </dsp:txBody>
      <dsp:txXfrm>
        <a:off x="16591" y="16591"/>
        <a:ext cx="11142085" cy="306693"/>
      </dsp:txXfrm>
    </dsp:sp>
    <dsp:sp modelId="{D37C5555-62DC-479B-B7B7-705AB9E7803B}">
      <dsp:nvSpPr>
        <dsp:cNvPr id="0" name=""/>
        <dsp:cNvSpPr/>
      </dsp:nvSpPr>
      <dsp:spPr>
        <a:xfrm>
          <a:off x="0" y="3"/>
          <a:ext cx="11175267" cy="2677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4815" tIns="25400" rIns="142240" bIns="25400" numCol="1" spcCol="1270" anchor="t" anchorCtr="0">
          <a:noAutofit/>
        </a:bodyPr>
        <a:lstStyle/>
        <a:p>
          <a:pPr marL="228600" lvl="1" indent="-228600" algn="l" defTabSz="889000">
            <a:lnSpc>
              <a:spcPct val="90000"/>
            </a:lnSpc>
            <a:spcBef>
              <a:spcPct val="0"/>
            </a:spcBef>
            <a:spcAft>
              <a:spcPct val="20000"/>
            </a:spcAft>
            <a:buFont typeface="+mj-lt"/>
            <a:buAutoNum type="arabicPeriod"/>
          </a:pP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5. Assess gaps in resident services and explore new partners for enhanced services when feasible.</a:t>
          </a: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 Established or strengthened partnerships with service-based organizations to provide various resident services and activities (LifeSTEPS, Alameda Recreation and Parks Department, Alameda Food Bank, Center for Elders Independence, City of Alameda Sustainability Dept, Oakland Roots, Alameda Municipal Power, Mastick Senior Center, College of Alameda, Alameda Firefighters Toy Drive, Mobile Bike Bay Area, and the Alameda Boys and Girls Club).</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 Completed Emergency Preparedness </a:t>
          </a:r>
          <a:r>
            <a:rPr lang="en-US" sz="2000" b="0" kern="1200" dirty="0">
              <a:solidFill>
                <a:srgbClr val="002060"/>
              </a:solidFill>
            </a:rPr>
            <a:t>R</a:t>
          </a:r>
          <a:r>
            <a:rPr lang="en-US" sz="2000" b="0" kern="1200" dirty="0">
              <a:solidFill>
                <a:schemeClr val="bg1"/>
              </a:solidFill>
            </a:rPr>
            <a:t>eport presented by CivicSpark intern.</a:t>
          </a:r>
        </a:p>
        <a:p>
          <a:pPr marL="228600" lvl="1" indent="-228600" algn="l" defTabSz="889000">
            <a:lnSpc>
              <a:spcPct val="90000"/>
            </a:lnSpc>
            <a:spcBef>
              <a:spcPct val="0"/>
            </a:spcBef>
            <a:spcAft>
              <a:spcPct val="20000"/>
            </a:spcAft>
            <a:buFont typeface="+mj-lt"/>
            <a:buNone/>
          </a:pPr>
          <a:endParaRPr lang="en-US" sz="2000" b="0"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6. Create appropriate communication tools and evaluate resources needed to tell AHA’s story and promote AHA’s mission.</a:t>
          </a: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 Launched new website (ADA compliant, multi-lingual) </a:t>
          </a:r>
          <a:r>
            <a:rPr lang="en-US" sz="2000" b="0" kern="1200" dirty="0">
              <a:solidFill>
                <a:srgbClr val="1A2840"/>
              </a:solidFill>
            </a:rPr>
            <a:t>which reached 300k page views annually.</a:t>
          </a:r>
          <a:endParaRPr lang="en-US" sz="2000" b="1" kern="1200" dirty="0">
            <a:solidFill>
              <a:srgbClr val="1A2840"/>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Built video archive of nine professionally produced videos related to AHA programs and partnerships. </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New logo and brand colors.</a:t>
          </a:r>
          <a:endParaRPr lang="en-US" sz="2000" b="1"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0" kern="1200" dirty="0">
              <a:solidFill>
                <a:schemeClr val="bg1"/>
              </a:solidFill>
            </a:rPr>
            <a:t>-- </a:t>
          </a:r>
          <a:r>
            <a:rPr lang="en-US" sz="2000" b="0" kern="1200" dirty="0">
              <a:solidFill>
                <a:srgbClr val="1A2840"/>
              </a:solidFill>
            </a:rPr>
            <a:t>We have grown </a:t>
          </a:r>
          <a:r>
            <a:rPr lang="en-US" sz="2000" b="0" kern="1200" dirty="0">
              <a:solidFill>
                <a:schemeClr val="bg1"/>
              </a:solidFill>
            </a:rPr>
            <a:t>email database to 24k and social media following to 2k.       </a:t>
          </a:r>
          <a:endParaRPr lang="en-US" sz="2000" b="1" kern="1200" dirty="0">
            <a:solidFill>
              <a:schemeClr val="bg1"/>
            </a:solidFill>
          </a:endParaRPr>
        </a:p>
        <a:p>
          <a:pPr marL="228600" lvl="1" indent="-228600" algn="l" defTabSz="889000">
            <a:lnSpc>
              <a:spcPct val="90000"/>
            </a:lnSpc>
            <a:spcBef>
              <a:spcPct val="0"/>
            </a:spcBef>
            <a:spcAft>
              <a:spcPct val="20000"/>
            </a:spcAft>
            <a:buFontTx/>
            <a:buNone/>
          </a:pPr>
          <a:endParaRPr lang="en-US" sz="2000" kern="1200" dirty="0">
            <a:solidFill>
              <a:schemeClr val="bg1"/>
            </a:solidFill>
          </a:endParaRPr>
        </a:p>
      </dsp:txBody>
      <dsp:txXfrm>
        <a:off x="0" y="3"/>
        <a:ext cx="11175267" cy="26774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784F2-41AE-4657-8688-0ECE26AAC76A}">
      <dsp:nvSpPr>
        <dsp:cNvPr id="0" name=""/>
        <dsp:cNvSpPr/>
      </dsp:nvSpPr>
      <dsp:spPr>
        <a:xfrm>
          <a:off x="193432" y="1345"/>
          <a:ext cx="3547005" cy="1848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meet the AHA’s mission</a:t>
          </a:r>
        </a:p>
      </dsp:txBody>
      <dsp:txXfrm>
        <a:off x="193432" y="1345"/>
        <a:ext cx="3547005" cy="1848762"/>
      </dsp:txXfrm>
    </dsp:sp>
    <dsp:sp modelId="{2A1BC24E-3EA2-48C3-B517-A5EB8202E75D}">
      <dsp:nvSpPr>
        <dsp:cNvPr id="0" name=""/>
        <dsp:cNvSpPr/>
      </dsp:nvSpPr>
      <dsp:spPr>
        <a:xfrm>
          <a:off x="4048565" y="1345"/>
          <a:ext cx="3636208" cy="1848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be financially feasible</a:t>
          </a:r>
        </a:p>
      </dsp:txBody>
      <dsp:txXfrm>
        <a:off x="4048565" y="1345"/>
        <a:ext cx="3636208" cy="1848762"/>
      </dsp:txXfrm>
    </dsp:sp>
    <dsp:sp modelId="{7DDD10AD-6131-4C6E-84FE-AABF8CE9D021}">
      <dsp:nvSpPr>
        <dsp:cNvPr id="0" name=""/>
        <dsp:cNvSpPr/>
      </dsp:nvSpPr>
      <dsp:spPr>
        <a:xfrm>
          <a:off x="238604" y="2158235"/>
          <a:ext cx="3500755" cy="1848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uphold the standards and integrity of the agency (health, safety, customer service etc.)</a:t>
          </a:r>
        </a:p>
      </dsp:txBody>
      <dsp:txXfrm>
        <a:off x="238604" y="2158235"/>
        <a:ext cx="3500755" cy="1848762"/>
      </dsp:txXfrm>
    </dsp:sp>
    <dsp:sp modelId="{A41DDCAA-4675-4E0A-8E95-B53BE342A1F2}">
      <dsp:nvSpPr>
        <dsp:cNvPr id="0" name=""/>
        <dsp:cNvSpPr/>
      </dsp:nvSpPr>
      <dsp:spPr>
        <a:xfrm>
          <a:off x="4047487" y="2158235"/>
          <a:ext cx="3592115" cy="1848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Should be specific (who, when, what, how much etc.)</a:t>
          </a:r>
        </a:p>
      </dsp:txBody>
      <dsp:txXfrm>
        <a:off x="4047487" y="2158235"/>
        <a:ext cx="3592115" cy="18487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566698"/>
        </a:xfrm>
        <a:prstGeom prst="roundRect">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Use resources efficiently to operate in a sustainable manner</a:t>
          </a:r>
        </a:p>
      </dsp:txBody>
      <dsp:txXfrm>
        <a:off x="27664" y="27664"/>
        <a:ext cx="10934888" cy="511370"/>
      </dsp:txXfrm>
    </dsp:sp>
    <dsp:sp modelId="{D37C5555-62DC-479B-B7B7-705AB9E7803B}">
      <dsp:nvSpPr>
        <dsp:cNvPr id="0" name=""/>
        <dsp:cNvSpPr/>
      </dsp:nvSpPr>
      <dsp:spPr>
        <a:xfrm>
          <a:off x="0" y="568560"/>
          <a:ext cx="10990216" cy="232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Font typeface="+mj-lt"/>
            <a:buAutoNum type="arabicPeriod"/>
          </a:pPr>
          <a:r>
            <a:rPr lang="en-US" sz="2000" kern="1200" dirty="0">
              <a:solidFill>
                <a:schemeClr val="bg1"/>
              </a:solidFill>
            </a:rPr>
            <a:t> </a:t>
          </a:r>
          <a:r>
            <a:rPr lang="en-US" sz="2000" b="1" kern="1200" dirty="0">
              <a:solidFill>
                <a:schemeClr val="bg1"/>
              </a:solidFill>
            </a:rPr>
            <a:t>Automate accounting systems. </a:t>
          </a:r>
        </a:p>
        <a:p>
          <a:pPr marL="457200" lvl="2" indent="-228600" algn="l" defTabSz="889000">
            <a:lnSpc>
              <a:spcPct val="90000"/>
            </a:lnSpc>
            <a:spcBef>
              <a:spcPct val="0"/>
            </a:spcBef>
            <a:spcAft>
              <a:spcPct val="20000"/>
            </a:spcAft>
            <a:buChar char="•"/>
          </a:pPr>
          <a:r>
            <a:rPr lang="en-US" sz="2000" kern="1200" dirty="0">
              <a:solidFill>
                <a:schemeClr val="bg1"/>
              </a:solidFill>
            </a:rPr>
            <a:t>Yardi serves as main database/data enterprise platform. Interacts with FPI Management Yardi for reporting. </a:t>
          </a:r>
        </a:p>
        <a:p>
          <a:pPr marL="457200" lvl="2" indent="-228600" algn="l" defTabSz="889000">
            <a:lnSpc>
              <a:spcPct val="90000"/>
            </a:lnSpc>
            <a:spcBef>
              <a:spcPct val="0"/>
            </a:spcBef>
            <a:spcAft>
              <a:spcPct val="20000"/>
            </a:spcAft>
            <a:buChar char="•"/>
          </a:pPr>
          <a:r>
            <a:rPr lang="en-US" sz="2000" kern="1200" dirty="0">
              <a:solidFill>
                <a:schemeClr val="bg1"/>
              </a:solidFill>
            </a:rPr>
            <a:t>Finance is all paperless now.</a:t>
          </a: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2. Implement online tenant and landlord services to make dealing with AHA as convenient as possible and reduce staff time spent on processing.</a:t>
          </a:r>
        </a:p>
        <a:p>
          <a:pPr marL="457200" lvl="2" indent="-228600" algn="l" defTabSz="889000">
            <a:lnSpc>
              <a:spcPct val="90000"/>
            </a:lnSpc>
            <a:spcBef>
              <a:spcPct val="0"/>
            </a:spcBef>
            <a:spcAft>
              <a:spcPct val="20000"/>
            </a:spcAft>
            <a:buChar char="•"/>
          </a:pPr>
          <a:r>
            <a:rPr lang="en-US" sz="2000" kern="1200" dirty="0">
              <a:solidFill>
                <a:schemeClr val="bg1"/>
              </a:solidFill>
            </a:rPr>
            <a:t>Launched housing wait list in Sept 2021 via online platform. </a:t>
          </a:r>
        </a:p>
        <a:p>
          <a:pPr marL="457200" lvl="2" indent="-228600" algn="l" defTabSz="889000">
            <a:lnSpc>
              <a:spcPct val="90000"/>
            </a:lnSpc>
            <a:spcBef>
              <a:spcPct val="0"/>
            </a:spcBef>
            <a:spcAft>
              <a:spcPct val="20000"/>
            </a:spcAft>
            <a:buChar char="•"/>
          </a:pPr>
          <a:r>
            <a:rPr lang="en-US" sz="2000" kern="1200" dirty="0">
              <a:solidFill>
                <a:schemeClr val="bg1"/>
              </a:solidFill>
            </a:rPr>
            <a:t>Rent Café for applicants, landlord, and program participants is fully functioning.</a:t>
          </a:r>
        </a:p>
        <a:p>
          <a:pPr marL="228600" lvl="1" indent="-228600" algn="l" defTabSz="889000">
            <a:lnSpc>
              <a:spcPct val="90000"/>
            </a:lnSpc>
            <a:spcBef>
              <a:spcPct val="0"/>
            </a:spcBef>
            <a:spcAft>
              <a:spcPct val="20000"/>
            </a:spcAft>
            <a:buFontTx/>
            <a:buNone/>
          </a:pPr>
          <a:r>
            <a:rPr lang="en-US" sz="2000" kern="1200" dirty="0">
              <a:solidFill>
                <a:schemeClr val="bg1"/>
              </a:solidFill>
            </a:rPr>
            <a:t>3</a:t>
          </a:r>
          <a:r>
            <a:rPr lang="en-US" sz="2000" b="1" kern="1200" dirty="0">
              <a:solidFill>
                <a:schemeClr val="bg1"/>
              </a:solidFill>
            </a:rPr>
            <a:t>. Review policies and procedures across programs to improve efficiencies, set common standards and adopt best practices.</a:t>
          </a:r>
        </a:p>
        <a:p>
          <a:pPr marL="457200" lvl="2" indent="-228600" algn="l" defTabSz="889000">
            <a:lnSpc>
              <a:spcPct val="90000"/>
            </a:lnSpc>
            <a:spcBef>
              <a:spcPct val="0"/>
            </a:spcBef>
            <a:spcAft>
              <a:spcPct val="20000"/>
            </a:spcAft>
            <a:buFont typeface="Arial" panose="020B0604020202020204" pitchFamily="34" charset="0"/>
            <a:buChar char="•"/>
          </a:pPr>
          <a:r>
            <a:rPr lang="en-US" sz="2000" kern="1200" dirty="0">
              <a:solidFill>
                <a:schemeClr val="bg1"/>
              </a:solidFill>
            </a:rPr>
            <a:t>Most recent employee handbook was released in 2024.  </a:t>
          </a:r>
        </a:p>
        <a:p>
          <a:pPr marL="457200" lvl="2" indent="-228600" algn="l" defTabSz="889000">
            <a:lnSpc>
              <a:spcPct val="90000"/>
            </a:lnSpc>
            <a:spcBef>
              <a:spcPct val="0"/>
            </a:spcBef>
            <a:spcAft>
              <a:spcPct val="20000"/>
            </a:spcAft>
            <a:buFont typeface="Arial" panose="020B0604020202020204" pitchFamily="34" charset="0"/>
            <a:buChar char="•"/>
          </a:pPr>
          <a:r>
            <a:rPr lang="en-US" sz="2000" kern="1200" dirty="0">
              <a:solidFill>
                <a:schemeClr val="bg1"/>
              </a:solidFill>
            </a:rPr>
            <a:t>Most departments have completed Standard Operating Procedures for roles and tasks. </a:t>
          </a:r>
        </a:p>
        <a:p>
          <a:pPr marL="228600" lvl="1" indent="-228600" algn="l" defTabSz="889000">
            <a:lnSpc>
              <a:spcPct val="90000"/>
            </a:lnSpc>
            <a:spcBef>
              <a:spcPct val="0"/>
            </a:spcBef>
            <a:spcAft>
              <a:spcPct val="20000"/>
            </a:spcAft>
            <a:buFont typeface="Arial" panose="020B0604020202020204" pitchFamily="34" charset="0"/>
            <a:buChar char="•"/>
          </a:pPr>
          <a:endParaRPr lang="en-US" sz="20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dsp:txBody>
      <dsp:txXfrm>
        <a:off x="0" y="568560"/>
        <a:ext cx="10990216" cy="23240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0"/>
          <a:ext cx="10990216" cy="406487"/>
        </a:xfrm>
        <a:prstGeom prst="roundRect">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Use resources efficiently to operate in a sustainable manner</a:t>
          </a:r>
        </a:p>
      </dsp:txBody>
      <dsp:txXfrm>
        <a:off x="19843" y="19843"/>
        <a:ext cx="10950530" cy="366801"/>
      </dsp:txXfrm>
    </dsp:sp>
    <dsp:sp modelId="{D37C5555-62DC-479B-B7B7-705AB9E7803B}">
      <dsp:nvSpPr>
        <dsp:cNvPr id="0" name=""/>
        <dsp:cNvSpPr/>
      </dsp:nvSpPr>
      <dsp:spPr>
        <a:xfrm>
          <a:off x="0" y="407974"/>
          <a:ext cx="10990216" cy="248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25400" rIns="142240" bIns="25400" numCol="1" spcCol="1270" anchor="t" anchorCtr="0">
          <a:noAutofit/>
        </a:bodyPr>
        <a:lstStyle/>
        <a:p>
          <a:pPr marL="228600" lvl="1" indent="-228600" algn="l" defTabSz="889000">
            <a:lnSpc>
              <a:spcPct val="90000"/>
            </a:lnSpc>
            <a:spcBef>
              <a:spcPct val="0"/>
            </a:spcBef>
            <a:spcAft>
              <a:spcPct val="20000"/>
            </a:spcAft>
            <a:buFont typeface="+mj-lt"/>
            <a:buNone/>
          </a:pPr>
          <a:r>
            <a:rPr lang="en-US" sz="2000" kern="1200" dirty="0">
              <a:solidFill>
                <a:schemeClr val="bg1"/>
              </a:solidFill>
            </a:rPr>
            <a:t>4. </a:t>
          </a:r>
          <a:r>
            <a:rPr lang="en-US" sz="2000" b="1" kern="1200" dirty="0">
              <a:solidFill>
                <a:schemeClr val="bg1"/>
              </a:solidFill>
            </a:rPr>
            <a:t>Rehabilitate AHA’s properties in accordance with the Board-approved capital improvements based on portfolio capital needs assessments to maintain AHA’s high standards in occupancy levels, property condition, energy efficiency and curb appeal.</a:t>
          </a:r>
        </a:p>
        <a:p>
          <a:pPr marL="457200" lvl="2" indent="-228600" algn="l" defTabSz="889000">
            <a:lnSpc>
              <a:spcPct val="90000"/>
            </a:lnSpc>
            <a:spcBef>
              <a:spcPct val="0"/>
            </a:spcBef>
            <a:spcAft>
              <a:spcPct val="20000"/>
            </a:spcAft>
            <a:buChar char="•"/>
          </a:pPr>
          <a:r>
            <a:rPr lang="en-US" sz="2000" kern="1200" dirty="0">
              <a:solidFill>
                <a:schemeClr val="bg1"/>
              </a:solidFill>
            </a:rPr>
            <a:t>Activity on the Capital Improvement plan includes many updates (</a:t>
          </a:r>
          <a:r>
            <a:rPr lang="en-US" sz="2000" kern="1200" dirty="0">
              <a:solidFill>
                <a:srgbClr val="002060"/>
              </a:solidFill>
            </a:rPr>
            <a:t>b</a:t>
          </a:r>
          <a:r>
            <a:rPr lang="en-US" sz="2000" kern="1200" dirty="0">
              <a:solidFill>
                <a:schemeClr val="bg1"/>
              </a:solidFill>
            </a:rPr>
            <a:t>alconies at ABD, </a:t>
          </a:r>
          <a:r>
            <a:rPr lang="en-US" sz="2000" kern="1200" dirty="0">
              <a:solidFill>
                <a:srgbClr val="002060"/>
              </a:solidFill>
            </a:rPr>
            <a:t>b</a:t>
          </a:r>
          <a:r>
            <a:rPr lang="en-US" sz="2000" kern="1200" dirty="0">
              <a:solidFill>
                <a:schemeClr val="bg1"/>
              </a:solidFill>
            </a:rPr>
            <a:t>alconies/</a:t>
          </a:r>
          <a:r>
            <a:rPr lang="en-US" sz="2000" kern="1200" dirty="0">
              <a:solidFill>
                <a:srgbClr val="002060"/>
              </a:solidFill>
            </a:rPr>
            <a:t>w</a:t>
          </a:r>
          <a:r>
            <a:rPr lang="en-US" sz="2000" kern="1200" dirty="0">
              <a:solidFill>
                <a:schemeClr val="bg1"/>
              </a:solidFill>
            </a:rPr>
            <a:t>indows at IP, </a:t>
          </a:r>
          <a:r>
            <a:rPr lang="en-US" sz="2000" kern="1200" dirty="0">
              <a:solidFill>
                <a:srgbClr val="002060"/>
              </a:solidFill>
            </a:rPr>
            <a:t>p</a:t>
          </a:r>
          <a:r>
            <a:rPr lang="en-US" sz="2000" kern="1200" dirty="0">
              <a:solidFill>
                <a:schemeClr val="bg1"/>
              </a:solidFill>
            </a:rPr>
            <a:t>ainting at Parrot Garden/Village)</a:t>
          </a:r>
        </a:p>
        <a:p>
          <a:pPr marL="228600" lvl="1" indent="-228600" algn="l" defTabSz="889000">
            <a:lnSpc>
              <a:spcPct val="90000"/>
            </a:lnSpc>
            <a:spcBef>
              <a:spcPct val="0"/>
            </a:spcBef>
            <a:spcAft>
              <a:spcPct val="20000"/>
            </a:spcAft>
            <a:buChar char="•"/>
          </a:pPr>
          <a:endParaRPr lang="en-US" sz="2000" kern="1200" dirty="0">
            <a:solidFill>
              <a:schemeClr val="bg1"/>
            </a:solidFill>
          </a:endParaRPr>
        </a:p>
        <a:p>
          <a:pPr marL="228600" lvl="1" indent="-228600" algn="l" defTabSz="889000">
            <a:lnSpc>
              <a:spcPct val="90000"/>
            </a:lnSpc>
            <a:spcBef>
              <a:spcPct val="0"/>
            </a:spcBef>
            <a:spcAft>
              <a:spcPct val="20000"/>
            </a:spcAft>
            <a:buFont typeface="+mj-lt"/>
            <a:buNone/>
          </a:pPr>
          <a:r>
            <a:rPr lang="en-US" sz="2000" b="1" kern="1200" dirty="0">
              <a:solidFill>
                <a:schemeClr val="bg1"/>
              </a:solidFill>
            </a:rPr>
            <a:t>5. Analyze option of applying for “Moving to Work” status as a Public Housing Agency.</a:t>
          </a:r>
        </a:p>
        <a:p>
          <a:pPr marL="457200" lvl="2" indent="-228600" algn="l" defTabSz="889000">
            <a:lnSpc>
              <a:spcPct val="90000"/>
            </a:lnSpc>
            <a:spcBef>
              <a:spcPct val="0"/>
            </a:spcBef>
            <a:spcAft>
              <a:spcPct val="20000"/>
            </a:spcAft>
            <a:buChar char="•"/>
          </a:pPr>
          <a:r>
            <a:rPr lang="en-US" sz="2000" kern="1200" dirty="0">
              <a:solidFill>
                <a:schemeClr val="bg1"/>
              </a:solidFill>
            </a:rPr>
            <a:t>AHA became MTW agency in early 2022. </a:t>
          </a:r>
        </a:p>
        <a:p>
          <a:pPr marL="457200" lvl="2" indent="-228600" algn="l" defTabSz="889000">
            <a:lnSpc>
              <a:spcPct val="90000"/>
            </a:lnSpc>
            <a:spcBef>
              <a:spcPct val="0"/>
            </a:spcBef>
            <a:spcAft>
              <a:spcPct val="20000"/>
            </a:spcAft>
            <a:buChar char="•"/>
          </a:pPr>
          <a:r>
            <a:rPr lang="en-US" sz="2000" kern="1200" dirty="0">
              <a:solidFill>
                <a:schemeClr val="bg1"/>
              </a:solidFill>
            </a:rPr>
            <a:t>FY 24-25 Annual Plan submitted to HUD and now staff responding HUD comments from review. </a:t>
          </a:r>
        </a:p>
        <a:p>
          <a:pPr marL="228600" lvl="1" indent="-228600" algn="l" defTabSz="889000">
            <a:lnSpc>
              <a:spcPct val="90000"/>
            </a:lnSpc>
            <a:spcBef>
              <a:spcPct val="0"/>
            </a:spcBef>
            <a:spcAft>
              <a:spcPct val="20000"/>
            </a:spcAft>
            <a:buFontTx/>
            <a:buNone/>
          </a:pPr>
          <a:endParaRPr lang="en-US" sz="2000" kern="1200" dirty="0">
            <a:solidFill>
              <a:schemeClr val="bg1"/>
            </a:solidFill>
          </a:endParaRPr>
        </a:p>
        <a:p>
          <a:pPr marL="228600" lvl="1" indent="-228600" algn="l" defTabSz="889000">
            <a:lnSpc>
              <a:spcPct val="90000"/>
            </a:lnSpc>
            <a:spcBef>
              <a:spcPct val="0"/>
            </a:spcBef>
            <a:spcAft>
              <a:spcPct val="20000"/>
            </a:spcAft>
            <a:buFontTx/>
            <a:buNone/>
          </a:pPr>
          <a:r>
            <a:rPr lang="en-US" sz="2000" b="1" kern="1200" dirty="0">
              <a:solidFill>
                <a:schemeClr val="bg1"/>
              </a:solidFill>
            </a:rPr>
            <a:t>6. Fine tune AHA’s best practices by visiting with other housing authorities and affordable housing owners/managers to learn about their most innovative and impactful operating practices.</a:t>
          </a:r>
        </a:p>
        <a:p>
          <a:pPr marL="457200" lvl="2" indent="-228600" algn="l" defTabSz="889000">
            <a:lnSpc>
              <a:spcPct val="90000"/>
            </a:lnSpc>
            <a:spcBef>
              <a:spcPct val="0"/>
            </a:spcBef>
            <a:spcAft>
              <a:spcPct val="20000"/>
            </a:spcAft>
            <a:buFont typeface="Arial" panose="020B0604020202020204" pitchFamily="34" charset="0"/>
            <a:buChar char="•"/>
          </a:pPr>
          <a:r>
            <a:rPr lang="en-US" sz="2000" kern="1200" dirty="0">
              <a:solidFill>
                <a:schemeClr val="bg1"/>
              </a:solidFill>
            </a:rPr>
            <a:t>Staff consistently attending NAHRO conferences.</a:t>
          </a:r>
        </a:p>
        <a:p>
          <a:pPr marL="457200" lvl="2" indent="-228600" algn="l" defTabSz="889000">
            <a:lnSpc>
              <a:spcPct val="90000"/>
            </a:lnSpc>
            <a:spcBef>
              <a:spcPct val="0"/>
            </a:spcBef>
            <a:spcAft>
              <a:spcPct val="20000"/>
            </a:spcAft>
            <a:buFont typeface="Arial" panose="020B0604020202020204" pitchFamily="34" charset="0"/>
            <a:buChar char="•"/>
          </a:pPr>
          <a:r>
            <a:rPr lang="en-US" sz="2000" kern="1200" dirty="0">
              <a:solidFill>
                <a:schemeClr val="bg1"/>
              </a:solidFill>
            </a:rPr>
            <a:t>Staff participates in MTW Collaborative.</a:t>
          </a:r>
        </a:p>
        <a:p>
          <a:pPr marL="457200" lvl="2" indent="-228600" algn="l" defTabSz="889000">
            <a:lnSpc>
              <a:spcPct val="90000"/>
            </a:lnSpc>
            <a:spcBef>
              <a:spcPct val="0"/>
            </a:spcBef>
            <a:spcAft>
              <a:spcPct val="20000"/>
            </a:spcAft>
            <a:buFont typeface="Arial" panose="020B0604020202020204" pitchFamily="34" charset="0"/>
            <a:buChar char="•"/>
          </a:pPr>
          <a:endParaRPr lang="en-US" sz="2000" kern="1200" dirty="0">
            <a:solidFill>
              <a:schemeClr val="bg1"/>
            </a:solidFill>
          </a:endParaRPr>
        </a:p>
        <a:p>
          <a:pPr marL="228600" lvl="1" indent="-228600" algn="l" defTabSz="1066800">
            <a:lnSpc>
              <a:spcPct val="90000"/>
            </a:lnSpc>
            <a:spcBef>
              <a:spcPct val="0"/>
            </a:spcBef>
            <a:spcAft>
              <a:spcPct val="20000"/>
            </a:spcAft>
            <a:buChar char="•"/>
          </a:pPr>
          <a:endParaRPr lang="en-US" sz="2400" kern="1200" dirty="0">
            <a:solidFill>
              <a:schemeClr val="bg1"/>
            </a:solidFill>
          </a:endParaRPr>
        </a:p>
      </dsp:txBody>
      <dsp:txXfrm>
        <a:off x="0" y="407974"/>
        <a:ext cx="10990216" cy="24849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784F2-41AE-4657-8688-0ECE26AAC76A}">
      <dsp:nvSpPr>
        <dsp:cNvPr id="0" name=""/>
        <dsp:cNvSpPr/>
      </dsp:nvSpPr>
      <dsp:spPr>
        <a:xfrm>
          <a:off x="193432" y="1345"/>
          <a:ext cx="3547005" cy="1848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meet the AHA’s mission</a:t>
          </a:r>
        </a:p>
      </dsp:txBody>
      <dsp:txXfrm>
        <a:off x="193432" y="1345"/>
        <a:ext cx="3547005" cy="1848762"/>
      </dsp:txXfrm>
    </dsp:sp>
    <dsp:sp modelId="{2A1BC24E-3EA2-48C3-B517-A5EB8202E75D}">
      <dsp:nvSpPr>
        <dsp:cNvPr id="0" name=""/>
        <dsp:cNvSpPr/>
      </dsp:nvSpPr>
      <dsp:spPr>
        <a:xfrm>
          <a:off x="4048565" y="1345"/>
          <a:ext cx="3636208" cy="1848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be financially feasible</a:t>
          </a:r>
        </a:p>
      </dsp:txBody>
      <dsp:txXfrm>
        <a:off x="4048565" y="1345"/>
        <a:ext cx="3636208" cy="1848762"/>
      </dsp:txXfrm>
    </dsp:sp>
    <dsp:sp modelId="{7DDD10AD-6131-4C6E-84FE-AABF8CE9D021}">
      <dsp:nvSpPr>
        <dsp:cNvPr id="0" name=""/>
        <dsp:cNvSpPr/>
      </dsp:nvSpPr>
      <dsp:spPr>
        <a:xfrm>
          <a:off x="238604" y="2158235"/>
          <a:ext cx="3500755" cy="1848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Must uphold the standards and integrity of the agency (health, safety, customer service etc.)</a:t>
          </a:r>
        </a:p>
      </dsp:txBody>
      <dsp:txXfrm>
        <a:off x="238604" y="2158235"/>
        <a:ext cx="3500755" cy="1848762"/>
      </dsp:txXfrm>
    </dsp:sp>
    <dsp:sp modelId="{A41DDCAA-4675-4E0A-8E95-B53BE342A1F2}">
      <dsp:nvSpPr>
        <dsp:cNvPr id="0" name=""/>
        <dsp:cNvSpPr/>
      </dsp:nvSpPr>
      <dsp:spPr>
        <a:xfrm>
          <a:off x="4047487" y="2158235"/>
          <a:ext cx="3592115" cy="1848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Should be specific (who, when, what, how much etc.)</a:t>
          </a:r>
        </a:p>
      </dsp:txBody>
      <dsp:txXfrm>
        <a:off x="4047487" y="2158235"/>
        <a:ext cx="3592115" cy="18487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7BCC4-CB78-4EFF-B0E6-48B75CDE1E20}">
      <dsp:nvSpPr>
        <dsp:cNvPr id="0" name=""/>
        <dsp:cNvSpPr/>
      </dsp:nvSpPr>
      <dsp:spPr>
        <a:xfrm>
          <a:off x="0" y="147313"/>
          <a:ext cx="10990215" cy="462866"/>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Retain and recruit excellent staff</a:t>
          </a:r>
        </a:p>
      </dsp:txBody>
      <dsp:txXfrm>
        <a:off x="22595" y="169908"/>
        <a:ext cx="10945025" cy="417676"/>
      </dsp:txXfrm>
    </dsp:sp>
    <dsp:sp modelId="{D37C5555-62DC-479B-B7B7-705AB9E7803B}">
      <dsp:nvSpPr>
        <dsp:cNvPr id="0" name=""/>
        <dsp:cNvSpPr/>
      </dsp:nvSpPr>
      <dsp:spPr>
        <a:xfrm>
          <a:off x="0" y="1165578"/>
          <a:ext cx="10990215" cy="1201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939" tIns="30480" rIns="170688" bIns="30480" numCol="1" spcCol="1270" anchor="t" anchorCtr="0">
          <a:noAutofit/>
        </a:bodyPr>
        <a:lstStyle/>
        <a:p>
          <a:pPr marL="228600" lvl="1" indent="-228600" algn="l" defTabSz="1066800">
            <a:lnSpc>
              <a:spcPct val="90000"/>
            </a:lnSpc>
            <a:spcBef>
              <a:spcPct val="0"/>
            </a:spcBef>
            <a:spcAft>
              <a:spcPct val="20000"/>
            </a:spcAft>
            <a:buChar char="•"/>
          </a:pPr>
          <a:endParaRPr lang="en-US" sz="2400" kern="1200" dirty="0">
            <a:solidFill>
              <a:schemeClr val="bg1"/>
            </a:solidFill>
          </a:endParaRPr>
        </a:p>
        <a:p>
          <a:pPr marL="228600" lvl="1" indent="-228600" algn="l" defTabSz="889000">
            <a:lnSpc>
              <a:spcPct val="90000"/>
            </a:lnSpc>
            <a:spcBef>
              <a:spcPct val="0"/>
            </a:spcBef>
            <a:spcAft>
              <a:spcPct val="20000"/>
            </a:spcAft>
            <a:buChar char="•"/>
          </a:pPr>
          <a:endParaRPr lang="en-US" sz="2000" kern="1200" dirty="0">
            <a:solidFill>
              <a:schemeClr val="bg1"/>
            </a:solidFill>
          </a:endParaRPr>
        </a:p>
      </dsp:txBody>
      <dsp:txXfrm>
        <a:off x="0" y="1165578"/>
        <a:ext cx="10990215" cy="12017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B3C7D4-F561-4D24-F632-AA2CA3A9A1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E4833C1-E817-ADA9-4234-9FB96E5B32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8687C8-EA16-4D60-A193-E023A6A32FA1}" type="datetimeFigureOut">
              <a:rPr lang="en-US" smtClean="0"/>
              <a:t>9/23/2024</a:t>
            </a:fld>
            <a:endParaRPr lang="en-US"/>
          </a:p>
        </p:txBody>
      </p:sp>
      <p:sp>
        <p:nvSpPr>
          <p:cNvPr id="4" name="Footer Placeholder 3">
            <a:extLst>
              <a:ext uri="{FF2B5EF4-FFF2-40B4-BE49-F238E27FC236}">
                <a16:creationId xmlns:a16="http://schemas.microsoft.com/office/drawing/2014/main" id="{364CB688-6F66-95CD-6B22-C4C182FA9C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2BA010A-D9DD-47C3-6896-4D568D69B0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D26CDD-67C5-458F-ABD0-AC7949E01299}" type="slidenum">
              <a:rPr lang="en-US" smtClean="0"/>
              <a:t>‹#›</a:t>
            </a:fld>
            <a:endParaRPr lang="en-US"/>
          </a:p>
        </p:txBody>
      </p:sp>
    </p:spTree>
    <p:extLst>
      <p:ext uri="{BB962C8B-B14F-4D97-AF65-F5344CB8AC3E}">
        <p14:creationId xmlns:p14="http://schemas.microsoft.com/office/powerpoint/2010/main" val="7608700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1D450C-1B00-4894-B695-840284309072}" type="datetimeFigureOut">
              <a:rPr lang="en-US" smtClean="0"/>
              <a:t>9/23/2024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2B86E4-F600-4D04-85D2-3659E6CE07E6}" type="slidenum">
              <a:rPr lang="en-US" smtClean="0"/>
              <a:t>‹#›</a:t>
            </a:fld>
            <a:endParaRPr lang="en-US"/>
          </a:p>
        </p:txBody>
      </p:sp>
    </p:spTree>
    <p:extLst>
      <p:ext uri="{BB962C8B-B14F-4D97-AF65-F5344CB8AC3E}">
        <p14:creationId xmlns:p14="http://schemas.microsoft.com/office/powerpoint/2010/main" val="38458178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7</a:t>
            </a:fld>
            <a:endParaRPr lang="en-US"/>
          </a:p>
        </p:txBody>
      </p:sp>
    </p:spTree>
    <p:extLst>
      <p:ext uri="{BB962C8B-B14F-4D97-AF65-F5344CB8AC3E}">
        <p14:creationId xmlns:p14="http://schemas.microsoft.com/office/powerpoint/2010/main" val="3198382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16</a:t>
            </a:fld>
            <a:endParaRPr lang="en-US"/>
          </a:p>
        </p:txBody>
      </p:sp>
    </p:spTree>
    <p:extLst>
      <p:ext uri="{BB962C8B-B14F-4D97-AF65-F5344CB8AC3E}">
        <p14:creationId xmlns:p14="http://schemas.microsoft.com/office/powerpoint/2010/main" val="3671019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17</a:t>
            </a:fld>
            <a:endParaRPr lang="en-US"/>
          </a:p>
        </p:txBody>
      </p:sp>
    </p:spTree>
    <p:extLst>
      <p:ext uri="{BB962C8B-B14F-4D97-AF65-F5344CB8AC3E}">
        <p14:creationId xmlns:p14="http://schemas.microsoft.com/office/powerpoint/2010/main" val="2770343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18</a:t>
            </a:fld>
            <a:endParaRPr lang="en-US"/>
          </a:p>
        </p:txBody>
      </p:sp>
    </p:spTree>
    <p:extLst>
      <p:ext uri="{BB962C8B-B14F-4D97-AF65-F5344CB8AC3E}">
        <p14:creationId xmlns:p14="http://schemas.microsoft.com/office/powerpoint/2010/main" val="197179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19</a:t>
            </a:fld>
            <a:endParaRPr lang="en-US"/>
          </a:p>
        </p:txBody>
      </p:sp>
    </p:spTree>
    <p:extLst>
      <p:ext uri="{BB962C8B-B14F-4D97-AF65-F5344CB8AC3E}">
        <p14:creationId xmlns:p14="http://schemas.microsoft.com/office/powerpoint/2010/main" val="2674998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20</a:t>
            </a:fld>
            <a:endParaRPr lang="en-US"/>
          </a:p>
        </p:txBody>
      </p:sp>
    </p:spTree>
    <p:extLst>
      <p:ext uri="{BB962C8B-B14F-4D97-AF65-F5344CB8AC3E}">
        <p14:creationId xmlns:p14="http://schemas.microsoft.com/office/powerpoint/2010/main" val="2245107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21</a:t>
            </a:fld>
            <a:endParaRPr lang="en-US"/>
          </a:p>
        </p:txBody>
      </p:sp>
    </p:spTree>
    <p:extLst>
      <p:ext uri="{BB962C8B-B14F-4D97-AF65-F5344CB8AC3E}">
        <p14:creationId xmlns:p14="http://schemas.microsoft.com/office/powerpoint/2010/main" val="3649811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22</a:t>
            </a:fld>
            <a:endParaRPr lang="en-US"/>
          </a:p>
        </p:txBody>
      </p:sp>
    </p:spTree>
    <p:extLst>
      <p:ext uri="{BB962C8B-B14F-4D97-AF65-F5344CB8AC3E}">
        <p14:creationId xmlns:p14="http://schemas.microsoft.com/office/powerpoint/2010/main" val="2534131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23</a:t>
            </a:fld>
            <a:endParaRPr lang="en-US"/>
          </a:p>
        </p:txBody>
      </p:sp>
    </p:spTree>
    <p:extLst>
      <p:ext uri="{BB962C8B-B14F-4D97-AF65-F5344CB8AC3E}">
        <p14:creationId xmlns:p14="http://schemas.microsoft.com/office/powerpoint/2010/main" val="3386435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24</a:t>
            </a:fld>
            <a:endParaRPr lang="en-US"/>
          </a:p>
        </p:txBody>
      </p:sp>
    </p:spTree>
    <p:extLst>
      <p:ext uri="{BB962C8B-B14F-4D97-AF65-F5344CB8AC3E}">
        <p14:creationId xmlns:p14="http://schemas.microsoft.com/office/powerpoint/2010/main" val="219203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8</a:t>
            </a:fld>
            <a:endParaRPr lang="en-US"/>
          </a:p>
        </p:txBody>
      </p:sp>
    </p:spTree>
    <p:extLst>
      <p:ext uri="{BB962C8B-B14F-4D97-AF65-F5344CB8AC3E}">
        <p14:creationId xmlns:p14="http://schemas.microsoft.com/office/powerpoint/2010/main" val="2119358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9</a:t>
            </a:fld>
            <a:endParaRPr lang="en-US"/>
          </a:p>
        </p:txBody>
      </p:sp>
    </p:spTree>
    <p:extLst>
      <p:ext uri="{BB962C8B-B14F-4D97-AF65-F5344CB8AC3E}">
        <p14:creationId xmlns:p14="http://schemas.microsoft.com/office/powerpoint/2010/main" val="3750599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10</a:t>
            </a:fld>
            <a:endParaRPr lang="en-US"/>
          </a:p>
        </p:txBody>
      </p:sp>
    </p:spTree>
    <p:extLst>
      <p:ext uri="{BB962C8B-B14F-4D97-AF65-F5344CB8AC3E}">
        <p14:creationId xmlns:p14="http://schemas.microsoft.com/office/powerpoint/2010/main" val="3547483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11</a:t>
            </a:fld>
            <a:endParaRPr lang="en-US"/>
          </a:p>
        </p:txBody>
      </p:sp>
    </p:spTree>
    <p:extLst>
      <p:ext uri="{BB962C8B-B14F-4D97-AF65-F5344CB8AC3E}">
        <p14:creationId xmlns:p14="http://schemas.microsoft.com/office/powerpoint/2010/main" val="747007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12</a:t>
            </a:fld>
            <a:endParaRPr lang="en-US"/>
          </a:p>
        </p:txBody>
      </p:sp>
    </p:spTree>
    <p:extLst>
      <p:ext uri="{BB962C8B-B14F-4D97-AF65-F5344CB8AC3E}">
        <p14:creationId xmlns:p14="http://schemas.microsoft.com/office/powerpoint/2010/main" val="2839610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13</a:t>
            </a:fld>
            <a:endParaRPr lang="en-US"/>
          </a:p>
        </p:txBody>
      </p:sp>
    </p:spTree>
    <p:extLst>
      <p:ext uri="{BB962C8B-B14F-4D97-AF65-F5344CB8AC3E}">
        <p14:creationId xmlns:p14="http://schemas.microsoft.com/office/powerpoint/2010/main" val="263353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14</a:t>
            </a:fld>
            <a:endParaRPr lang="en-US"/>
          </a:p>
        </p:txBody>
      </p:sp>
    </p:spTree>
    <p:extLst>
      <p:ext uri="{BB962C8B-B14F-4D97-AF65-F5344CB8AC3E}">
        <p14:creationId xmlns:p14="http://schemas.microsoft.com/office/powerpoint/2010/main" val="379403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2B86E4-F600-4D04-85D2-3659E6CE07E6}" type="slidenum">
              <a:rPr lang="en-US" smtClean="0"/>
              <a:t>15</a:t>
            </a:fld>
            <a:endParaRPr lang="en-US"/>
          </a:p>
        </p:txBody>
      </p:sp>
    </p:spTree>
    <p:extLst>
      <p:ext uri="{BB962C8B-B14F-4D97-AF65-F5344CB8AC3E}">
        <p14:creationId xmlns:p14="http://schemas.microsoft.com/office/powerpoint/2010/main" val="322482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AEE7E-A31B-4EE3-9565-90F34BF789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32A49B-55BC-4843-8B82-38782B237B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757BD4-4EE8-4A0F-A96A-7D4C154893B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44A069ED-54F6-4943-9D67-5FFF2C42C5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BC66A3-2895-4173-AB91-536C2B33C723}"/>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521505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D87B3-F886-44E8-8063-E15DFE0867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0C20D3-C9EA-4A8E-AEBD-0A5C87E2A3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1403B-1252-472C-BA95-3AA96A1985D3}"/>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00B88A30-2E57-43F3-A98F-F5EC48068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46F87F-4479-47B9-8E38-0447E91064F2}"/>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097527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E52BE-1AA9-4CE9-AA5F-0407814051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FC14A1-B5C8-4CD4-9B10-357826CA0A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81E20E-A92A-49AD-8DB4-566D9C7C41D0}"/>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8B8B4BBE-E126-447A-B6A7-2DFF65C456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F46C46-D5F4-40E5-80CF-8519A0D4C0B1}"/>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018068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AEE7E-A31B-4EE3-9565-90F34BF789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32A49B-55BC-4843-8B82-38782B237B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757BD4-4EE8-4A0F-A96A-7D4C154893B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44A069ED-54F6-4943-9D67-5FFF2C42C5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BC66A3-2895-4173-AB91-536C2B33C723}"/>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395212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6E70F-F594-486A-9546-4CF141FF63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30C857-8ADA-423E-8170-EE8C33A73C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B09E1-825E-4378-94D3-5B7B37C37398}"/>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0A5ADF3E-F56C-424F-9074-340D8C1498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C037D23-03F8-4CC2-8499-1A1ACC714AB7}"/>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4287709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8614-43B6-4177-A52A-C566DFF966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9B376C-50D7-485F-BC8E-B508C28CB0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669065-63BE-4217-B7A1-ACFA147455CE}"/>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330A3DA4-4979-434A-B5A8-5D102E837A7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F30A4F-71E4-4C2E-9210-698F8A8A8E6E}"/>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186696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55755-F83E-4986-BF34-974BEA969A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3BDBA-B97E-4AA8-98EE-79806F7A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7AF7F6-296E-4C12-BD07-960CC8A8CA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79358-1959-485A-BCB5-8E961B9D3091}"/>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073D5A04-991C-4AB4-8278-F4D5C61735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6394E4C-3490-465D-8FAB-A90229E8500F}"/>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4221828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8E2D-3A49-491E-9AC8-B39BDE86BC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F5A2E-024B-4612-8E4C-F48056F3DC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06F680-C866-47BA-99A4-7F12A204DB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BAC2B5-3C4D-4796-BF52-BD5A946DF6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7040DB-ADC0-43F3-B3D6-5F0E5F697B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1DCE38-10FE-45D3-80F8-850CE786EE3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8" name="Footer Placeholder 7">
            <a:extLst>
              <a:ext uri="{FF2B5EF4-FFF2-40B4-BE49-F238E27FC236}">
                <a16:creationId xmlns:a16="http://schemas.microsoft.com/office/drawing/2014/main" id="{4EC3FA4D-BAE7-44C3-AE39-2BF3EA5DDC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206FD3-B000-469C-B479-16103C808F1C}"/>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017262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15CED-FE8F-48ED-B32D-9D56E312F2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94A797-C2B9-4839-B852-8441755E975A}"/>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4" name="Footer Placeholder 3">
            <a:extLst>
              <a:ext uri="{FF2B5EF4-FFF2-40B4-BE49-F238E27FC236}">
                <a16:creationId xmlns:a16="http://schemas.microsoft.com/office/drawing/2014/main" id="{655F12FD-FF55-4C64-A1D9-81282BE20E1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896D456-3518-46C3-8A96-7CEF5B692E5C}"/>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300576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7B2C66-2D1A-4E44-AB0A-02B7BB729FDA}"/>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3" name="Footer Placeholder 2">
            <a:extLst>
              <a:ext uri="{FF2B5EF4-FFF2-40B4-BE49-F238E27FC236}">
                <a16:creationId xmlns:a16="http://schemas.microsoft.com/office/drawing/2014/main" id="{8259236A-57E2-4211-8AF3-BF3634345A0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A4156A1-174A-4744-8503-B6C860A60FB2}"/>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508106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D8EBF-8E7E-4B30-AFE8-B9B5F11DD1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5DD51B-B8BD-4289-975F-1634D7B31D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BB5B76-4BFE-43A7-A52D-91EFE41A5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A1F2CF-1FA8-472E-8C30-8BE09B0568DB}"/>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51638A78-4024-4CD5-AE38-64AD38B7A2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E9C468-54EF-4026-9E93-0BAE755C165D}"/>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96706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6E70F-F594-486A-9546-4CF141FF63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30C857-8ADA-423E-8170-EE8C33A73C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B09E1-825E-4378-94D3-5B7B37C37398}"/>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0A5ADF3E-F56C-424F-9074-340D8C1498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C037D23-03F8-4CC2-8499-1A1ACC714AB7}"/>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4000926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76CAF-F83A-4670-8DD3-1B90C218E3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E5F829-569A-4C6A-8B8C-B1A064897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80DA0A3-FA7F-454F-BBE8-9D7033DD4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D8E61B-60AF-4B51-B6ED-C01F9D992B9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D5CB9C8D-AAB5-488B-B568-D9B3AEB35C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E028AB-A78F-494D-979E-CED6156D4041}"/>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1084909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D87B3-F886-44E8-8063-E15DFE0867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0C20D3-C9EA-4A8E-AEBD-0A5C87E2A3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1403B-1252-472C-BA95-3AA96A1985D3}"/>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00B88A30-2E57-43F3-A98F-F5EC48068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46F87F-4479-47B9-8E38-0447E91064F2}"/>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572418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E52BE-1AA9-4CE9-AA5F-0407814051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FC14A1-B5C8-4CD4-9B10-357826CA0A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81E20E-A92A-49AD-8DB4-566D9C7C41D0}"/>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8B8B4BBE-E126-447A-B6A7-2DFF65C456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F46C46-D5F4-40E5-80CF-8519A0D4C0B1}"/>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19799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8614-43B6-4177-A52A-C566DFF966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9B376C-50D7-485F-BC8E-B508C28CB0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669065-63BE-4217-B7A1-ACFA147455CE}"/>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330A3DA4-4979-434A-B5A8-5D102E837A7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F30A4F-71E4-4C2E-9210-698F8A8A8E6E}"/>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048211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55755-F83E-4986-BF34-974BEA969A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3BDBA-B97E-4AA8-98EE-79806F7A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7AF7F6-296E-4C12-BD07-960CC8A8CA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79358-1959-485A-BCB5-8E961B9D3091}"/>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073D5A04-991C-4AB4-8278-F4D5C61735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6394E4C-3490-465D-8FAB-A90229E8500F}"/>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023023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8E2D-3A49-491E-9AC8-B39BDE86BC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F5A2E-024B-4612-8E4C-F48056F3DC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06F680-C866-47BA-99A4-7F12A204DB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BAC2B5-3C4D-4796-BF52-BD5A946DF6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7040DB-ADC0-43F3-B3D6-5F0E5F697B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1DCE38-10FE-45D3-80F8-850CE786EE3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8" name="Footer Placeholder 7">
            <a:extLst>
              <a:ext uri="{FF2B5EF4-FFF2-40B4-BE49-F238E27FC236}">
                <a16:creationId xmlns:a16="http://schemas.microsoft.com/office/drawing/2014/main" id="{4EC3FA4D-BAE7-44C3-AE39-2BF3EA5DDC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206FD3-B000-469C-B479-16103C808F1C}"/>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214594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15CED-FE8F-48ED-B32D-9D56E312F2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94A797-C2B9-4839-B852-8441755E975A}"/>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4" name="Footer Placeholder 3">
            <a:extLst>
              <a:ext uri="{FF2B5EF4-FFF2-40B4-BE49-F238E27FC236}">
                <a16:creationId xmlns:a16="http://schemas.microsoft.com/office/drawing/2014/main" id="{655F12FD-FF55-4C64-A1D9-81282BE20E1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896D456-3518-46C3-8A96-7CEF5B692E5C}"/>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191269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7B2C66-2D1A-4E44-AB0A-02B7BB729FDA}"/>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3" name="Footer Placeholder 2">
            <a:extLst>
              <a:ext uri="{FF2B5EF4-FFF2-40B4-BE49-F238E27FC236}">
                <a16:creationId xmlns:a16="http://schemas.microsoft.com/office/drawing/2014/main" id="{8259236A-57E2-4211-8AF3-BF3634345A0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A4156A1-174A-4744-8503-B6C860A60FB2}"/>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275815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D8EBF-8E7E-4B30-AFE8-B9B5F11DD1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5DD51B-B8BD-4289-975F-1634D7B31D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BB5B76-4BFE-43A7-A52D-91EFE41A5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A1F2CF-1FA8-472E-8C30-8BE09B0568DB}"/>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51638A78-4024-4CD5-AE38-64AD38B7A2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E9C468-54EF-4026-9E93-0BAE755C165D}"/>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09077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76CAF-F83A-4670-8DD3-1B90C218E3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E5F829-569A-4C6A-8B8C-B1A064897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80DA0A3-FA7F-454F-BBE8-9D7033DD4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D8E61B-60AF-4B51-B6ED-C01F9D992B94}"/>
              </a:ext>
            </a:extLst>
          </p:cNvPr>
          <p:cNvSpPr>
            <a:spLocks noGrp="1"/>
          </p:cNvSpPr>
          <p:nvPr>
            <p:ph type="dt" sz="half" idx="10"/>
          </p:nvPr>
        </p:nvSpPr>
        <p:spPr/>
        <p:txBody>
          <a:bodyPr/>
          <a:lstStyle/>
          <a:p>
            <a:fld id="{144C4657-B78B-4127-BDAE-8E94B2371865}" type="datetimeFigureOut">
              <a:rPr lang="en-US" smtClean="0"/>
              <a:t>9/23/2024</a:t>
            </a:fld>
            <a:endParaRPr lang="en-US" dirty="0"/>
          </a:p>
        </p:txBody>
      </p:sp>
      <p:sp>
        <p:nvSpPr>
          <p:cNvPr id="6" name="Footer Placeholder 5">
            <a:extLst>
              <a:ext uri="{FF2B5EF4-FFF2-40B4-BE49-F238E27FC236}">
                <a16:creationId xmlns:a16="http://schemas.microsoft.com/office/drawing/2014/main" id="{D5CB9C8D-AAB5-488B-B568-D9B3AEB35C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E028AB-A78F-494D-979E-CED6156D4041}"/>
              </a:ext>
            </a:extLst>
          </p:cNvPr>
          <p:cNvSpPr>
            <a:spLocks noGrp="1"/>
          </p:cNvSpPr>
          <p:nvPr>
            <p:ph type="sldNum" sz="quarter" idx="12"/>
          </p:nvPr>
        </p:nvSpPr>
        <p:spPr/>
        <p:txBody>
          <a:bodyPr/>
          <a:lstStyle/>
          <a:p>
            <a:fld id="{2DE01801-840C-4A1E-9DDD-7C7722630F22}" type="slidenum">
              <a:rPr lang="en-US" smtClean="0"/>
              <a:t>‹#›</a:t>
            </a:fld>
            <a:endParaRPr lang="en-US" dirty="0"/>
          </a:p>
        </p:txBody>
      </p:sp>
    </p:spTree>
    <p:extLst>
      <p:ext uri="{BB962C8B-B14F-4D97-AF65-F5344CB8AC3E}">
        <p14:creationId xmlns:p14="http://schemas.microsoft.com/office/powerpoint/2010/main" val="3514411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9F9F11-764A-4722-B8B1-D53E34055E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650E1A-FB93-41FA-897D-D1B49ED5B0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8B499-C57C-4781-930C-47F3ABFAE8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38168BF3-AEFE-40EE-9B65-35D98CE16C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CA715D3-4047-447D-882D-E6D4CFD131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E01801-840C-4A1E-9DDD-7C7722630F22}" type="slidenum">
              <a:rPr lang="en-US" smtClean="0"/>
              <a:t>‹#›</a:t>
            </a:fld>
            <a:endParaRPr lang="en-US" dirty="0"/>
          </a:p>
        </p:txBody>
      </p:sp>
    </p:spTree>
    <p:extLst>
      <p:ext uri="{BB962C8B-B14F-4D97-AF65-F5344CB8AC3E}">
        <p14:creationId xmlns:p14="http://schemas.microsoft.com/office/powerpoint/2010/main" val="184573178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9F9F11-764A-4722-B8B1-D53E34055E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650E1A-FB93-41FA-897D-D1B49ED5B0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8B499-C57C-4781-930C-47F3ABFAE8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C4657-B78B-4127-BDAE-8E94B2371865}" type="datetimeFigureOut">
              <a:rPr lang="en-US" smtClean="0"/>
              <a:t>9/23/2024</a:t>
            </a:fld>
            <a:endParaRPr lang="en-US" dirty="0"/>
          </a:p>
        </p:txBody>
      </p:sp>
      <p:sp>
        <p:nvSpPr>
          <p:cNvPr id="5" name="Footer Placeholder 4">
            <a:extLst>
              <a:ext uri="{FF2B5EF4-FFF2-40B4-BE49-F238E27FC236}">
                <a16:creationId xmlns:a16="http://schemas.microsoft.com/office/drawing/2014/main" id="{38168BF3-AEFE-40EE-9B65-35D98CE16C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CA715D3-4047-447D-882D-E6D4CFD131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E01801-840C-4A1E-9DDD-7C7722630F22}" type="slidenum">
              <a:rPr lang="en-US" smtClean="0"/>
              <a:t>‹#›</a:t>
            </a:fld>
            <a:endParaRPr lang="en-US" dirty="0"/>
          </a:p>
        </p:txBody>
      </p:sp>
    </p:spTree>
    <p:extLst>
      <p:ext uri="{BB962C8B-B14F-4D97-AF65-F5344CB8AC3E}">
        <p14:creationId xmlns:p14="http://schemas.microsoft.com/office/powerpoint/2010/main" val="399787466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2.png"/><Relationship Id="rId7" Type="http://schemas.openxmlformats.org/officeDocument/2006/relationships/diagramLayout" Target="../diagrams/layout5.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Data" Target="../diagrams/data5.xml"/><Relationship Id="rId5" Type="http://schemas.openxmlformats.org/officeDocument/2006/relationships/image" Target="../media/image1.png"/><Relationship Id="rId10" Type="http://schemas.microsoft.com/office/2007/relationships/diagramDrawing" Target="../diagrams/drawing5.xml"/><Relationship Id="rId4" Type="http://schemas.openxmlformats.org/officeDocument/2006/relationships/image" Target="../media/image3.svg"/><Relationship Id="rId9" Type="http://schemas.openxmlformats.org/officeDocument/2006/relationships/diagramColors" Target="../diagrams/colors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2.png"/><Relationship Id="rId7" Type="http://schemas.openxmlformats.org/officeDocument/2006/relationships/diagramLayout" Target="../diagrams/layout8.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Data" Target="../diagrams/data8.xml"/><Relationship Id="rId5" Type="http://schemas.openxmlformats.org/officeDocument/2006/relationships/image" Target="../media/image1.png"/><Relationship Id="rId10" Type="http://schemas.microsoft.com/office/2007/relationships/diagramDrawing" Target="../diagrams/drawing8.xml"/><Relationship Id="rId4" Type="http://schemas.openxmlformats.org/officeDocument/2006/relationships/image" Target="../media/image3.svg"/><Relationship Id="rId9" Type="http://schemas.openxmlformats.org/officeDocument/2006/relationships/diagramColors" Target="../diagrams/colors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2.png"/><Relationship Id="rId7" Type="http://schemas.openxmlformats.org/officeDocument/2006/relationships/diagramLayout" Target="../diagrams/layout10.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diagramData" Target="../diagrams/data10.xml"/><Relationship Id="rId5" Type="http://schemas.openxmlformats.org/officeDocument/2006/relationships/image" Target="../media/image1.png"/><Relationship Id="rId10" Type="http://schemas.microsoft.com/office/2007/relationships/diagramDrawing" Target="../diagrams/drawing10.xml"/><Relationship Id="rId4" Type="http://schemas.openxmlformats.org/officeDocument/2006/relationships/image" Target="../media/image3.svg"/><Relationship Id="rId9" Type="http://schemas.openxmlformats.org/officeDocument/2006/relationships/diagramColors" Target="../diagrams/colors10.xml"/></Relationships>
</file>

<file path=ppt/slides/_rels/slide1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7.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8.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png"/><Relationship Id="rId7" Type="http://schemas.openxmlformats.org/officeDocument/2006/relationships/diagramColors" Target="../diagrams/colors13.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2.png"/><Relationship Id="rId7" Type="http://schemas.openxmlformats.org/officeDocument/2006/relationships/diagramLayout" Target="../diagrams/layout14.xm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diagramData" Target="../diagrams/data14.xml"/><Relationship Id="rId5" Type="http://schemas.openxmlformats.org/officeDocument/2006/relationships/image" Target="../media/image1.png"/><Relationship Id="rId10" Type="http://schemas.microsoft.com/office/2007/relationships/diagramDrawing" Target="../diagrams/drawing14.xml"/><Relationship Id="rId4" Type="http://schemas.openxmlformats.org/officeDocument/2006/relationships/image" Target="../media/image3.svg"/><Relationship Id="rId9" Type="http://schemas.openxmlformats.org/officeDocument/2006/relationships/diagramColors" Target="../diagrams/colors1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png"/><Relationship Id="rId7" Type="http://schemas.openxmlformats.org/officeDocument/2006/relationships/diagramColors" Target="../diagrams/colors15.xm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21.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png"/><Relationship Id="rId7" Type="http://schemas.openxmlformats.org/officeDocument/2006/relationships/diagramColors" Target="../diagrams/colors16.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22.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png"/><Relationship Id="rId7" Type="http://schemas.openxmlformats.org/officeDocument/2006/relationships/diagramColors" Target="../diagrams/colors17.xml"/><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3.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image" Target="../media/image2.png"/><Relationship Id="rId7" Type="http://schemas.openxmlformats.org/officeDocument/2006/relationships/diagramLayout" Target="../diagrams/layout19.xm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diagramData" Target="../diagrams/data19.xml"/><Relationship Id="rId5" Type="http://schemas.openxmlformats.org/officeDocument/2006/relationships/image" Target="../media/image1.png"/><Relationship Id="rId10" Type="http://schemas.microsoft.com/office/2007/relationships/diagramDrawing" Target="../diagrams/drawing19.xml"/><Relationship Id="rId4" Type="http://schemas.openxmlformats.org/officeDocument/2006/relationships/image" Target="../media/image3.svg"/><Relationship Id="rId9" Type="http://schemas.openxmlformats.org/officeDocument/2006/relationships/diagramColors" Target="../diagrams/colors19.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317501" y="224647"/>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687E36"/>
                </a:solidFill>
                <a:effectLst/>
                <a:uLnTx/>
                <a:uFillTx/>
                <a:latin typeface="Verdana" panose="020B0604030504040204" pitchFamily="34" charset="0"/>
                <a:ea typeface="Verdana" panose="020B0604030504040204" pitchFamily="34" charset="0"/>
                <a:cs typeface="+mn-cs"/>
              </a:rPr>
              <a:t>www.alamedahsg</a:t>
            </a: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ctrTitle"/>
          </p:nvPr>
        </p:nvSpPr>
        <p:spPr>
          <a:xfrm>
            <a:off x="684366" y="2767691"/>
            <a:ext cx="10974233" cy="1621802"/>
          </a:xfrm>
        </p:spPr>
        <p:txBody>
          <a:bodyPr>
            <a:noAutofit/>
          </a:bodyPr>
          <a:lstStyle/>
          <a:p>
            <a:r>
              <a:rPr lang="en-US" sz="6500" b="1" dirty="0">
                <a:solidFill>
                  <a:srgbClr val="192740"/>
                </a:solidFill>
                <a:latin typeface="Verdana" panose="020B0604030504040204" pitchFamily="34" charset="0"/>
                <a:ea typeface="Verdana" panose="020B0604030504040204" pitchFamily="34" charset="0"/>
              </a:rPr>
              <a:t>5-Year Plan and Strategic Plan Process </a:t>
            </a:r>
          </a:p>
        </p:txBody>
      </p:sp>
      <p:pic>
        <p:nvPicPr>
          <p:cNvPr id="5" name="Picture 4">
            <a:extLst>
              <a:ext uri="{FF2B5EF4-FFF2-40B4-BE49-F238E27FC236}">
                <a16:creationId xmlns:a16="http://schemas.microsoft.com/office/drawing/2014/main" id="{DCF7FCF9-33A6-4C5D-ADEC-9B6AD6B65CB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533" y="6215402"/>
            <a:ext cx="2256949" cy="564237"/>
          </a:xfrm>
          <a:prstGeom prst="rect">
            <a:avLst/>
          </a:prstGeom>
        </p:spPr>
      </p:pic>
      <p:pic>
        <p:nvPicPr>
          <p:cNvPr id="10" name="Picture 9">
            <a:extLst>
              <a:ext uri="{FF2B5EF4-FFF2-40B4-BE49-F238E27FC236}">
                <a16:creationId xmlns:a16="http://schemas.microsoft.com/office/drawing/2014/main" id="{DC4FF9DF-82F3-46D9-9356-6D8E7BBA096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6518" y="6226397"/>
            <a:ext cx="2256949" cy="564237"/>
          </a:xfrm>
          <a:prstGeom prst="rect">
            <a:avLst/>
          </a:prstGeom>
        </p:spPr>
      </p:pic>
      <p:pic>
        <p:nvPicPr>
          <p:cNvPr id="12" name="Picture 11">
            <a:extLst>
              <a:ext uri="{FF2B5EF4-FFF2-40B4-BE49-F238E27FC236}">
                <a16:creationId xmlns:a16="http://schemas.microsoft.com/office/drawing/2014/main" id="{83D8F8E1-B911-4413-A595-F3F59B60662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6492" y="586343"/>
            <a:ext cx="9139016" cy="1973978"/>
          </a:xfrm>
          <a:prstGeom prst="rect">
            <a:avLst/>
          </a:prstGeom>
        </p:spPr>
      </p:pic>
      <p:sp>
        <p:nvSpPr>
          <p:cNvPr id="4" name="TextBox 3">
            <a:extLst>
              <a:ext uri="{FF2B5EF4-FFF2-40B4-BE49-F238E27FC236}">
                <a16:creationId xmlns:a16="http://schemas.microsoft.com/office/drawing/2014/main" id="{BA394B22-9B71-6BF6-AAA3-C283A18DD80D}"/>
              </a:ext>
            </a:extLst>
          </p:cNvPr>
          <p:cNvSpPr txBox="1"/>
          <p:nvPr/>
        </p:nvSpPr>
        <p:spPr>
          <a:xfrm>
            <a:off x="2040120" y="4468660"/>
            <a:ext cx="8111760" cy="1569660"/>
          </a:xfrm>
          <a:prstGeom prst="rect">
            <a:avLst/>
          </a:prstGeom>
          <a:noFill/>
        </p:spPr>
        <p:txBody>
          <a:bodyPr wrap="square" rtlCol="0">
            <a:spAutoFit/>
          </a:bodyPr>
          <a:lstStyle/>
          <a:p>
            <a:pPr algn="ctr"/>
            <a:r>
              <a:rPr lang="en-US" sz="2400" dirty="0">
                <a:solidFill>
                  <a:schemeClr val="bg1"/>
                </a:solidFill>
              </a:rPr>
              <a:t>September 2024 Board Retreat</a:t>
            </a:r>
          </a:p>
          <a:p>
            <a:pPr algn="ctr"/>
            <a:r>
              <a:rPr lang="en-US" sz="2400" dirty="0">
                <a:solidFill>
                  <a:schemeClr val="bg1"/>
                </a:solidFill>
              </a:rPr>
              <a:t>Presented By:</a:t>
            </a:r>
          </a:p>
          <a:p>
            <a:pPr algn="ctr"/>
            <a:r>
              <a:rPr lang="en-US" sz="2400" dirty="0">
                <a:solidFill>
                  <a:schemeClr val="bg1"/>
                </a:solidFill>
              </a:rPr>
              <a:t>Joshua Altieri, Community Relations Manager</a:t>
            </a:r>
          </a:p>
          <a:p>
            <a:pPr algn="ctr"/>
            <a:r>
              <a:rPr lang="en-US" sz="2400" dirty="0">
                <a:solidFill>
                  <a:schemeClr val="bg1"/>
                </a:solidFill>
              </a:rPr>
              <a:t>Sepideh Kiumarsi, Senior Management Analyst</a:t>
            </a:r>
          </a:p>
        </p:txBody>
      </p:sp>
    </p:spTree>
    <p:extLst>
      <p:ext uri="{BB962C8B-B14F-4D97-AF65-F5344CB8AC3E}">
        <p14:creationId xmlns:p14="http://schemas.microsoft.com/office/powerpoint/2010/main" val="206448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53130" y="215998"/>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3276489" y="418805"/>
            <a:ext cx="8241467" cy="582270"/>
          </a:xfrm>
        </p:spPr>
        <p:txBody>
          <a:bodyPr>
            <a:noAutofit/>
          </a:bodyPr>
          <a:lstStyle/>
          <a:p>
            <a:pPr algn="ctr"/>
            <a:r>
              <a:rPr lang="en-US" sz="3600" b="1" dirty="0">
                <a:solidFill>
                  <a:srgbClr val="192740"/>
                </a:solidFill>
                <a:latin typeface="Verdana" panose="020B0604030504040204" pitchFamily="34" charset="0"/>
                <a:ea typeface="Verdana" panose="020B0604030504040204" pitchFamily="34" charset="0"/>
              </a:rPr>
              <a:t>Exercise #1</a:t>
            </a:r>
          </a:p>
        </p:txBody>
      </p:sp>
      <p:pic>
        <p:nvPicPr>
          <p:cNvPr id="7" name="Content Placeholder 6" descr="Woman holding sign">
            <a:extLst>
              <a:ext uri="{FF2B5EF4-FFF2-40B4-BE49-F238E27FC236}">
                <a16:creationId xmlns:a16="http://schemas.microsoft.com/office/drawing/2014/main" id="{61A826DD-2441-075E-E341-928EE28ACF72}"/>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585" y="412484"/>
            <a:ext cx="3076232" cy="5439135"/>
          </a:xfrm>
        </p:spPr>
      </p:pic>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8" name="TextBox 7">
            <a:extLst>
              <a:ext uri="{FF2B5EF4-FFF2-40B4-BE49-F238E27FC236}">
                <a16:creationId xmlns:a16="http://schemas.microsoft.com/office/drawing/2014/main" id="{1D18E99E-698D-41A1-4F25-D5659804E5C7}"/>
              </a:ext>
            </a:extLst>
          </p:cNvPr>
          <p:cNvSpPr txBox="1"/>
          <p:nvPr/>
        </p:nvSpPr>
        <p:spPr>
          <a:xfrm>
            <a:off x="935625" y="2053903"/>
            <a:ext cx="2340864" cy="584775"/>
          </a:xfrm>
          <a:prstGeom prst="rect">
            <a:avLst/>
          </a:prstGeom>
          <a:noFill/>
        </p:spPr>
        <p:txBody>
          <a:bodyPr wrap="square" rtlCol="0">
            <a:spAutoFit/>
          </a:bodyPr>
          <a:lstStyle/>
          <a:p>
            <a:r>
              <a:rPr lang="en-US" sz="3200" dirty="0">
                <a:solidFill>
                  <a:schemeClr val="bg1"/>
                </a:solidFill>
              </a:rPr>
              <a:t>Suggestions?</a:t>
            </a:r>
          </a:p>
        </p:txBody>
      </p:sp>
      <p:graphicFrame>
        <p:nvGraphicFramePr>
          <p:cNvPr id="11" name="Diagram 10" descr="4 rectangles, 2 rows and 2 columns, with the following text from left to right and top to bottom: &quot;Must meet the AHA's mission&quot;, &quot;Must be financially feasible&quot;, &quot;Must uphold the standards and integrity of the agency (health, safety, customer service etc.)&quot;, and &quot;Should be specific (who, when, what, how much etc.)&quot;">
            <a:extLst>
              <a:ext uri="{FF2B5EF4-FFF2-40B4-BE49-F238E27FC236}">
                <a16:creationId xmlns:a16="http://schemas.microsoft.com/office/drawing/2014/main" id="{833E9234-9BA7-52F3-9F85-ECC708894CD3}"/>
              </a:ext>
              <a:ext uri="{C183D7F6-B498-43B3-948B-1728B52AA6E4}">
                <adec:decorative xmlns:adec="http://schemas.microsoft.com/office/drawing/2017/decorative" val="0"/>
              </a:ext>
            </a:extLst>
          </p:cNvPr>
          <p:cNvGraphicFramePr/>
          <p:nvPr/>
        </p:nvGraphicFramePr>
        <p:xfrm>
          <a:off x="3725529" y="2010572"/>
          <a:ext cx="7878207" cy="40083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EFF293E4-4A80-D7EE-4E16-752EA4AFECE9}"/>
              </a:ext>
            </a:extLst>
          </p:cNvPr>
          <p:cNvSpPr txBox="1"/>
          <p:nvPr/>
        </p:nvSpPr>
        <p:spPr>
          <a:xfrm>
            <a:off x="3796272" y="1090325"/>
            <a:ext cx="7807464" cy="830997"/>
          </a:xfrm>
          <a:prstGeom prst="rect">
            <a:avLst/>
          </a:prstGeom>
          <a:noFill/>
        </p:spPr>
        <p:txBody>
          <a:bodyPr wrap="square" rtlCol="0">
            <a:spAutoFit/>
          </a:bodyPr>
          <a:lstStyle/>
          <a:p>
            <a:pPr algn="ctr"/>
            <a:r>
              <a:rPr lang="en-US" sz="2400" dirty="0">
                <a:solidFill>
                  <a:schemeClr val="bg1"/>
                </a:solidFill>
              </a:rPr>
              <a:t>What priorities under this goal would you like the AHA to consider for the upcoming Strategic Plan and 5-Year Plan?</a:t>
            </a:r>
          </a:p>
        </p:txBody>
      </p:sp>
    </p:spTree>
    <p:extLst>
      <p:ext uri="{BB962C8B-B14F-4D97-AF65-F5344CB8AC3E}">
        <p14:creationId xmlns:p14="http://schemas.microsoft.com/office/powerpoint/2010/main" val="140731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#2</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8915179"/>
              </p:ext>
            </p:extLst>
          </p:nvPr>
        </p:nvGraphicFramePr>
        <p:xfrm>
          <a:off x="600892" y="1028318"/>
          <a:ext cx="10990216" cy="28944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0410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#2 (</a:t>
            </a:r>
            <a:r>
              <a:rPr lang="en-US" sz="5400" b="1" dirty="0" err="1">
                <a:solidFill>
                  <a:srgbClr val="192740"/>
                </a:solidFill>
                <a:latin typeface="Verdana" panose="020B0604030504040204" pitchFamily="34" charset="0"/>
                <a:ea typeface="Verdana" panose="020B0604030504040204" pitchFamily="34" charset="0"/>
              </a:rPr>
              <a:t>cont</a:t>
            </a:r>
            <a:r>
              <a:rPr lang="en-US" sz="5400" b="1" dirty="0">
                <a:solidFill>
                  <a:srgbClr val="192740"/>
                </a:solidFill>
                <a:latin typeface="Verdana" panose="020B0604030504040204" pitchFamily="34" charset="0"/>
                <a:ea typeface="Verdana" panose="020B0604030504040204" pitchFamily="34" charset="0"/>
              </a:rPr>
              <a:t>)</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7452639"/>
              </p:ext>
            </p:extLst>
          </p:nvPr>
        </p:nvGraphicFramePr>
        <p:xfrm>
          <a:off x="600892" y="1028318"/>
          <a:ext cx="10990216" cy="28944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59987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53130" y="215998"/>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3276489" y="418805"/>
            <a:ext cx="8241467" cy="582270"/>
          </a:xfrm>
        </p:spPr>
        <p:txBody>
          <a:bodyPr>
            <a:noAutofit/>
          </a:bodyPr>
          <a:lstStyle/>
          <a:p>
            <a:pPr algn="ctr"/>
            <a:r>
              <a:rPr lang="en-US" sz="3600" b="1" dirty="0">
                <a:solidFill>
                  <a:srgbClr val="192740"/>
                </a:solidFill>
                <a:latin typeface="Verdana" panose="020B0604030504040204" pitchFamily="34" charset="0"/>
                <a:ea typeface="Verdana" panose="020B0604030504040204" pitchFamily="34" charset="0"/>
              </a:rPr>
              <a:t>Exercise #2</a:t>
            </a:r>
          </a:p>
        </p:txBody>
      </p:sp>
      <p:pic>
        <p:nvPicPr>
          <p:cNvPr id="7" name="Content Placeholder 6" descr="Woman holding sign">
            <a:extLst>
              <a:ext uri="{FF2B5EF4-FFF2-40B4-BE49-F238E27FC236}">
                <a16:creationId xmlns:a16="http://schemas.microsoft.com/office/drawing/2014/main" id="{61A826DD-2441-075E-E341-928EE28ACF72}"/>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585" y="412484"/>
            <a:ext cx="3076232" cy="5439135"/>
          </a:xfrm>
        </p:spPr>
      </p:pic>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8" name="TextBox 7">
            <a:extLst>
              <a:ext uri="{FF2B5EF4-FFF2-40B4-BE49-F238E27FC236}">
                <a16:creationId xmlns:a16="http://schemas.microsoft.com/office/drawing/2014/main" id="{1D18E99E-698D-41A1-4F25-D5659804E5C7}"/>
              </a:ext>
            </a:extLst>
          </p:cNvPr>
          <p:cNvSpPr txBox="1"/>
          <p:nvPr/>
        </p:nvSpPr>
        <p:spPr>
          <a:xfrm>
            <a:off x="935625" y="2053903"/>
            <a:ext cx="2340864" cy="584775"/>
          </a:xfrm>
          <a:prstGeom prst="rect">
            <a:avLst/>
          </a:prstGeom>
          <a:noFill/>
        </p:spPr>
        <p:txBody>
          <a:bodyPr wrap="square" rtlCol="0">
            <a:spAutoFit/>
          </a:bodyPr>
          <a:lstStyle/>
          <a:p>
            <a:r>
              <a:rPr lang="en-US" sz="3200" dirty="0">
                <a:solidFill>
                  <a:schemeClr val="bg1"/>
                </a:solidFill>
              </a:rPr>
              <a:t>Suggestions?</a:t>
            </a:r>
          </a:p>
        </p:txBody>
      </p:sp>
      <p:graphicFrame>
        <p:nvGraphicFramePr>
          <p:cNvPr id="11" name="Diagram 10" descr="4 rectangles, 2 rows and 2 columns, with the following text from left to right and top to bottom: &quot;Must meet the AHA's mission&quot;, &quot;Must be financially feasible&quot;, &quot;Must uphold the standards and integrity of the agency (health, safety, customer service etc.)&quot;, and &quot;Should be specific (who, when, what, how much etc.)&quot;">
            <a:extLst>
              <a:ext uri="{FF2B5EF4-FFF2-40B4-BE49-F238E27FC236}">
                <a16:creationId xmlns:a16="http://schemas.microsoft.com/office/drawing/2014/main" id="{833E9234-9BA7-52F3-9F85-ECC708894CD3}"/>
              </a:ext>
              <a:ext uri="{C183D7F6-B498-43B3-948B-1728B52AA6E4}">
                <adec:decorative xmlns:adec="http://schemas.microsoft.com/office/drawing/2017/decorative" val="0"/>
              </a:ext>
            </a:extLst>
          </p:cNvPr>
          <p:cNvGraphicFramePr/>
          <p:nvPr/>
        </p:nvGraphicFramePr>
        <p:xfrm>
          <a:off x="3725529" y="2010572"/>
          <a:ext cx="7878207" cy="40083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EFF293E4-4A80-D7EE-4E16-752EA4AFECE9}"/>
              </a:ext>
            </a:extLst>
          </p:cNvPr>
          <p:cNvSpPr txBox="1"/>
          <p:nvPr/>
        </p:nvSpPr>
        <p:spPr>
          <a:xfrm>
            <a:off x="3796272" y="1090325"/>
            <a:ext cx="7807464" cy="830997"/>
          </a:xfrm>
          <a:prstGeom prst="rect">
            <a:avLst/>
          </a:prstGeom>
          <a:noFill/>
        </p:spPr>
        <p:txBody>
          <a:bodyPr wrap="square" rtlCol="0">
            <a:spAutoFit/>
          </a:bodyPr>
          <a:lstStyle/>
          <a:p>
            <a:pPr algn="ctr"/>
            <a:r>
              <a:rPr lang="en-US" sz="2400" dirty="0">
                <a:solidFill>
                  <a:schemeClr val="bg1"/>
                </a:solidFill>
              </a:rPr>
              <a:t>What priorities under this goal would you like the AHA to consider for the upcoming Strategic Plan and 5-Year Plan?</a:t>
            </a:r>
          </a:p>
        </p:txBody>
      </p:sp>
    </p:spTree>
    <p:extLst>
      <p:ext uri="{BB962C8B-B14F-4D97-AF65-F5344CB8AC3E}">
        <p14:creationId xmlns:p14="http://schemas.microsoft.com/office/powerpoint/2010/main" val="231637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25944"/>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#3</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8814226"/>
              </p:ext>
            </p:extLst>
          </p:nvPr>
        </p:nvGraphicFramePr>
        <p:xfrm>
          <a:off x="600892" y="854764"/>
          <a:ext cx="10990215" cy="30700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71CD4EDD-603F-44FA-7980-57FF111475C4}"/>
              </a:ext>
            </a:extLst>
          </p:cNvPr>
          <p:cNvSpPr txBox="1"/>
          <p:nvPr/>
        </p:nvSpPr>
        <p:spPr>
          <a:xfrm>
            <a:off x="681959" y="1493326"/>
            <a:ext cx="11268021" cy="4524315"/>
          </a:xfrm>
          <a:prstGeom prst="rect">
            <a:avLst/>
          </a:prstGeom>
          <a:noFill/>
        </p:spPr>
        <p:txBody>
          <a:bodyPr wrap="square" rtlCol="0">
            <a:spAutoFit/>
          </a:bodyPr>
          <a:lstStyle/>
          <a:p>
            <a:pPr marL="342900" lvl="0" indent="-342900">
              <a:buFont typeface="+mj-lt"/>
              <a:buAutoNum type="arabicPeriod"/>
            </a:pPr>
            <a:r>
              <a:rPr lang="en-US" sz="1800" b="1" dirty="0">
                <a:solidFill>
                  <a:schemeClr val="bg1"/>
                </a:solidFill>
              </a:rPr>
              <a:t>Improve workspace for staff, within certain financial and physical limitations. </a:t>
            </a:r>
          </a:p>
          <a:p>
            <a:pPr marL="342900" indent="-342900">
              <a:buFont typeface="Arial" panose="020B0604020202020204" pitchFamily="34" charset="0"/>
              <a:buChar char="•"/>
            </a:pPr>
            <a:r>
              <a:rPr lang="en-US" sz="1800" dirty="0">
                <a:solidFill>
                  <a:schemeClr val="bg1"/>
                </a:solidFill>
              </a:rPr>
              <a:t>Rented new office space at Southshore.</a:t>
            </a:r>
          </a:p>
          <a:p>
            <a:pPr marL="342900" lvl="0" indent="-342900">
              <a:buFont typeface="Arial" panose="020B0604020202020204" pitchFamily="34" charset="0"/>
              <a:buChar char="•"/>
            </a:pPr>
            <a:r>
              <a:rPr lang="en-US" sz="1800" dirty="0">
                <a:solidFill>
                  <a:schemeClr val="bg1"/>
                </a:solidFill>
              </a:rPr>
              <a:t>Maintenance garage conversion at 701 (for office space) </a:t>
            </a:r>
            <a:r>
              <a:rPr lang="en-US" dirty="0">
                <a:solidFill>
                  <a:schemeClr val="bg1"/>
                </a:solidFill>
              </a:rPr>
              <a:t>has undergone preliminary planning. </a:t>
            </a:r>
          </a:p>
          <a:p>
            <a:pPr marL="342900" lvl="0" indent="-342900">
              <a:buFont typeface="Arial" panose="020B0604020202020204" pitchFamily="34" charset="0"/>
              <a:buChar char="•"/>
            </a:pPr>
            <a:r>
              <a:rPr lang="en-US" dirty="0">
                <a:solidFill>
                  <a:schemeClr val="bg1"/>
                </a:solidFill>
              </a:rPr>
              <a:t>Ergonomics consultant is available to staff. </a:t>
            </a:r>
          </a:p>
          <a:p>
            <a:pPr lvl="0"/>
            <a:endParaRPr lang="en-US" sz="1800" dirty="0">
              <a:solidFill>
                <a:schemeClr val="bg1"/>
              </a:solidFill>
            </a:endParaRPr>
          </a:p>
          <a:p>
            <a:pPr lvl="0">
              <a:buFont typeface="+mj-lt"/>
              <a:buNone/>
            </a:pPr>
            <a:r>
              <a:rPr lang="en-US" b="1" dirty="0">
                <a:solidFill>
                  <a:schemeClr val="bg1"/>
                </a:solidFill>
              </a:rPr>
              <a:t>2. </a:t>
            </a:r>
            <a:r>
              <a:rPr lang="en-US" sz="1800" b="1" dirty="0">
                <a:solidFill>
                  <a:schemeClr val="bg1"/>
                </a:solidFill>
              </a:rPr>
              <a:t>Continue to provide robust training and cross-training for staff.</a:t>
            </a:r>
          </a:p>
          <a:p>
            <a:pPr marL="285750" lvl="0" indent="-285750">
              <a:buFont typeface="Arial" panose="020B0604020202020204" pitchFamily="34" charset="0"/>
              <a:buChar char="•"/>
            </a:pPr>
            <a:r>
              <a:rPr lang="en-US" dirty="0">
                <a:solidFill>
                  <a:schemeClr val="bg1"/>
                </a:solidFill>
              </a:rPr>
              <a:t>Training allowance is available to staff. </a:t>
            </a:r>
          </a:p>
          <a:p>
            <a:pPr marL="285750" lvl="0" indent="-285750">
              <a:buFont typeface="Arial" panose="020B0604020202020204" pitchFamily="34" charset="0"/>
              <a:buChar char="•"/>
            </a:pPr>
            <a:r>
              <a:rPr lang="en-US" dirty="0">
                <a:solidFill>
                  <a:schemeClr val="bg1"/>
                </a:solidFill>
              </a:rPr>
              <a:t>Education assistance and tuition reimbursement is available to staff. </a:t>
            </a:r>
          </a:p>
          <a:p>
            <a:pPr marL="285750" lvl="0" indent="-285750">
              <a:buFont typeface="Arial" panose="020B0604020202020204" pitchFamily="34" charset="0"/>
              <a:buChar char="•"/>
            </a:pPr>
            <a:r>
              <a:rPr lang="en-US" sz="1800" dirty="0">
                <a:solidFill>
                  <a:schemeClr val="bg1"/>
                </a:solidFill>
              </a:rPr>
              <a:t>AHA utilizing online platforms to provide staff trainings </a:t>
            </a:r>
            <a:r>
              <a:rPr lang="en-US" dirty="0">
                <a:solidFill>
                  <a:schemeClr val="bg1"/>
                </a:solidFill>
              </a:rPr>
              <a:t>(</a:t>
            </a:r>
            <a:r>
              <a:rPr lang="en-US" sz="1800" dirty="0">
                <a:solidFill>
                  <a:schemeClr val="bg1"/>
                </a:solidFill>
              </a:rPr>
              <a:t>safety, data security, customer service, </a:t>
            </a:r>
            <a:r>
              <a:rPr lang="en-US" sz="1800" dirty="0" err="1">
                <a:solidFill>
                  <a:schemeClr val="bg1"/>
                </a:solidFill>
              </a:rPr>
              <a:t>etc</a:t>
            </a:r>
            <a:r>
              <a:rPr lang="en-US" sz="1800" dirty="0">
                <a:solidFill>
                  <a:schemeClr val="bg1"/>
                </a:solidFill>
              </a:rPr>
              <a:t>). </a:t>
            </a:r>
          </a:p>
          <a:p>
            <a:pPr marL="285750" lvl="0" indent="-285750">
              <a:buFont typeface="Arial" panose="020B0604020202020204" pitchFamily="34" charset="0"/>
              <a:buChar char="•"/>
            </a:pPr>
            <a:endParaRPr lang="en-US" sz="1800" dirty="0">
              <a:solidFill>
                <a:schemeClr val="bg1"/>
              </a:solidFill>
            </a:endParaRPr>
          </a:p>
          <a:p>
            <a:pPr lvl="0">
              <a:buFontTx/>
              <a:buNone/>
            </a:pPr>
            <a:r>
              <a:rPr lang="en-US" b="1" dirty="0">
                <a:solidFill>
                  <a:schemeClr val="bg1"/>
                </a:solidFill>
              </a:rPr>
              <a:t>3. </a:t>
            </a:r>
            <a:r>
              <a:rPr lang="en-US" sz="1800" b="1" dirty="0">
                <a:solidFill>
                  <a:schemeClr val="bg1"/>
                </a:solidFill>
              </a:rPr>
              <a:t>Foster an environment of appreciation, acknowledgement and constructive feedback. </a:t>
            </a:r>
            <a:endParaRPr lang="en-US" b="1" dirty="0">
              <a:solidFill>
                <a:schemeClr val="bg1"/>
              </a:solidFill>
            </a:endParaRPr>
          </a:p>
          <a:p>
            <a:pPr marL="285750" lvl="0" indent="-285750">
              <a:buFont typeface="Arial" panose="020B0604020202020204" pitchFamily="34" charset="0"/>
              <a:buChar char="•"/>
            </a:pPr>
            <a:r>
              <a:rPr lang="en-US" dirty="0">
                <a:solidFill>
                  <a:schemeClr val="bg1"/>
                </a:solidFill>
              </a:rPr>
              <a:t>Events and celebrations committee hosts staff engagement activities.  </a:t>
            </a:r>
          </a:p>
          <a:p>
            <a:pPr lvl="0"/>
            <a:endParaRPr lang="en-US" sz="1800" dirty="0">
              <a:solidFill>
                <a:schemeClr val="bg1"/>
              </a:solidFill>
            </a:endParaRPr>
          </a:p>
          <a:p>
            <a:pPr lvl="0"/>
            <a:r>
              <a:rPr lang="en-US" b="1" dirty="0">
                <a:solidFill>
                  <a:schemeClr val="bg1"/>
                </a:solidFill>
              </a:rPr>
              <a:t>4. Seek to hire from within where appropriate.</a:t>
            </a:r>
          </a:p>
          <a:p>
            <a:pPr marL="285750" lvl="0" indent="-285750">
              <a:buFont typeface="Arial" panose="020B0604020202020204" pitchFamily="34" charset="0"/>
              <a:buChar char="•"/>
            </a:pPr>
            <a:r>
              <a:rPr lang="en-US" sz="1800" dirty="0">
                <a:solidFill>
                  <a:schemeClr val="bg1"/>
                </a:solidFill>
              </a:rPr>
              <a:t>Several </a:t>
            </a:r>
            <a:r>
              <a:rPr lang="en-US" dirty="0">
                <a:solidFill>
                  <a:schemeClr val="bg1"/>
                </a:solidFill>
              </a:rPr>
              <a:t>internal promotions</a:t>
            </a:r>
            <a:r>
              <a:rPr lang="en-US" sz="1800" dirty="0">
                <a:solidFill>
                  <a:schemeClr val="bg1"/>
                </a:solidFill>
              </a:rPr>
              <a:t> include Director </a:t>
            </a:r>
            <a:r>
              <a:rPr lang="en-US" dirty="0">
                <a:solidFill>
                  <a:schemeClr val="bg1"/>
                </a:solidFill>
              </a:rPr>
              <a:t>o</a:t>
            </a:r>
            <a:r>
              <a:rPr lang="en-US" sz="1800" dirty="0">
                <a:solidFill>
                  <a:schemeClr val="bg1"/>
                </a:solidFill>
              </a:rPr>
              <a:t>f Data &amp; Policy, Sr. Construction Project Manager, Sr. Mgmt Analyst.   </a:t>
            </a:r>
          </a:p>
          <a:p>
            <a:endParaRPr lang="en-US" dirty="0"/>
          </a:p>
        </p:txBody>
      </p:sp>
    </p:spTree>
    <p:extLst>
      <p:ext uri="{BB962C8B-B14F-4D97-AF65-F5344CB8AC3E}">
        <p14:creationId xmlns:p14="http://schemas.microsoft.com/office/powerpoint/2010/main" val="77060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53130" y="215998"/>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3276489" y="418805"/>
            <a:ext cx="8241467" cy="582270"/>
          </a:xfrm>
        </p:spPr>
        <p:txBody>
          <a:bodyPr>
            <a:noAutofit/>
          </a:bodyPr>
          <a:lstStyle/>
          <a:p>
            <a:pPr algn="ctr"/>
            <a:r>
              <a:rPr lang="en-US" sz="3600" b="1" dirty="0">
                <a:solidFill>
                  <a:srgbClr val="192740"/>
                </a:solidFill>
                <a:latin typeface="Verdana" panose="020B0604030504040204" pitchFamily="34" charset="0"/>
                <a:ea typeface="Verdana" panose="020B0604030504040204" pitchFamily="34" charset="0"/>
              </a:rPr>
              <a:t>Exercise #3</a:t>
            </a:r>
          </a:p>
        </p:txBody>
      </p:sp>
      <p:pic>
        <p:nvPicPr>
          <p:cNvPr id="7" name="Content Placeholder 6" descr="Woman holding sign">
            <a:extLst>
              <a:ext uri="{FF2B5EF4-FFF2-40B4-BE49-F238E27FC236}">
                <a16:creationId xmlns:a16="http://schemas.microsoft.com/office/drawing/2014/main" id="{61A826DD-2441-075E-E341-928EE28ACF72}"/>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585" y="412484"/>
            <a:ext cx="3076232" cy="5439135"/>
          </a:xfrm>
        </p:spPr>
      </p:pic>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8" name="TextBox 7">
            <a:extLst>
              <a:ext uri="{FF2B5EF4-FFF2-40B4-BE49-F238E27FC236}">
                <a16:creationId xmlns:a16="http://schemas.microsoft.com/office/drawing/2014/main" id="{1D18E99E-698D-41A1-4F25-D5659804E5C7}"/>
              </a:ext>
            </a:extLst>
          </p:cNvPr>
          <p:cNvSpPr txBox="1"/>
          <p:nvPr/>
        </p:nvSpPr>
        <p:spPr>
          <a:xfrm>
            <a:off x="935625" y="2053903"/>
            <a:ext cx="2340864" cy="584775"/>
          </a:xfrm>
          <a:prstGeom prst="rect">
            <a:avLst/>
          </a:prstGeom>
          <a:noFill/>
        </p:spPr>
        <p:txBody>
          <a:bodyPr wrap="square" rtlCol="0">
            <a:spAutoFit/>
          </a:bodyPr>
          <a:lstStyle/>
          <a:p>
            <a:r>
              <a:rPr lang="en-US" sz="3200" dirty="0">
                <a:solidFill>
                  <a:schemeClr val="bg1"/>
                </a:solidFill>
              </a:rPr>
              <a:t>Suggestions?</a:t>
            </a:r>
          </a:p>
        </p:txBody>
      </p:sp>
      <p:graphicFrame>
        <p:nvGraphicFramePr>
          <p:cNvPr id="11" name="Diagram 10" descr="4 rectangles, 2 rows and 2 columns, with the following text from left to right and top to bottom: &quot;Must meet the AHA's mission&quot;, &quot;Must be financially feasible&quot;, &quot;Must uphold the standards and integrity of the agency (health, safety, customer service etc.)&quot;, and &quot;Should be specific (who, when, what, how much etc.)&quot;">
            <a:extLst>
              <a:ext uri="{FF2B5EF4-FFF2-40B4-BE49-F238E27FC236}">
                <a16:creationId xmlns:a16="http://schemas.microsoft.com/office/drawing/2014/main" id="{833E9234-9BA7-52F3-9F85-ECC708894CD3}"/>
              </a:ext>
              <a:ext uri="{C183D7F6-B498-43B3-948B-1728B52AA6E4}">
                <adec:decorative xmlns:adec="http://schemas.microsoft.com/office/drawing/2017/decorative" val="0"/>
              </a:ext>
            </a:extLst>
          </p:cNvPr>
          <p:cNvGraphicFramePr/>
          <p:nvPr/>
        </p:nvGraphicFramePr>
        <p:xfrm>
          <a:off x="3725529" y="2010572"/>
          <a:ext cx="7878207" cy="40083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EFF293E4-4A80-D7EE-4E16-752EA4AFECE9}"/>
              </a:ext>
            </a:extLst>
          </p:cNvPr>
          <p:cNvSpPr txBox="1"/>
          <p:nvPr/>
        </p:nvSpPr>
        <p:spPr>
          <a:xfrm>
            <a:off x="3796272" y="1090325"/>
            <a:ext cx="7807464" cy="830997"/>
          </a:xfrm>
          <a:prstGeom prst="rect">
            <a:avLst/>
          </a:prstGeom>
          <a:noFill/>
        </p:spPr>
        <p:txBody>
          <a:bodyPr wrap="square" rtlCol="0">
            <a:spAutoFit/>
          </a:bodyPr>
          <a:lstStyle/>
          <a:p>
            <a:pPr algn="ctr"/>
            <a:r>
              <a:rPr lang="en-US" sz="2400" dirty="0">
                <a:solidFill>
                  <a:schemeClr val="bg1"/>
                </a:solidFill>
              </a:rPr>
              <a:t>What priorities under this goal would you like the AHA to consider for the upcoming Strategic Plan and 5-Year Plan?</a:t>
            </a:r>
          </a:p>
        </p:txBody>
      </p:sp>
    </p:spTree>
    <p:extLst>
      <p:ext uri="{BB962C8B-B14F-4D97-AF65-F5344CB8AC3E}">
        <p14:creationId xmlns:p14="http://schemas.microsoft.com/office/powerpoint/2010/main" val="188793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#4</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478853"/>
              </p:ext>
            </p:extLst>
          </p:nvPr>
        </p:nvGraphicFramePr>
        <p:xfrm>
          <a:off x="600891" y="1028317"/>
          <a:ext cx="10990216" cy="32663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5F517538-2039-28DD-727D-42D03EFD25CA}"/>
              </a:ext>
            </a:extLst>
          </p:cNvPr>
          <p:cNvSpPr txBox="1"/>
          <p:nvPr/>
        </p:nvSpPr>
        <p:spPr>
          <a:xfrm>
            <a:off x="415841" y="1496152"/>
            <a:ext cx="10692059" cy="4801314"/>
          </a:xfrm>
          <a:prstGeom prst="rect">
            <a:avLst/>
          </a:prstGeom>
          <a:noFill/>
        </p:spPr>
        <p:txBody>
          <a:bodyPr wrap="square" rtlCol="0">
            <a:spAutoFit/>
          </a:bodyPr>
          <a:lstStyle/>
          <a:p>
            <a:pPr marL="342900" lvl="0" indent="-342900">
              <a:buFont typeface="+mj-lt"/>
              <a:buAutoNum type="arabicPeriod"/>
            </a:pPr>
            <a:r>
              <a:rPr lang="en-US" sz="1800" b="1" dirty="0">
                <a:solidFill>
                  <a:schemeClr val="bg1"/>
                </a:solidFill>
              </a:rPr>
              <a:t>Adopt a dashboard of key performance metrics to track financial performance of the authority.</a:t>
            </a:r>
          </a:p>
          <a:p>
            <a:pPr marL="742950" lvl="1" indent="-285750">
              <a:buFont typeface="Arial" panose="020B0604020202020204" pitchFamily="34" charset="0"/>
              <a:buChar char="•"/>
            </a:pPr>
            <a:r>
              <a:rPr lang="en-US" dirty="0">
                <a:solidFill>
                  <a:schemeClr val="bg1"/>
                </a:solidFill>
              </a:rPr>
              <a:t>Quarterly reports now include data sections.</a:t>
            </a:r>
          </a:p>
          <a:p>
            <a:pPr marL="742950" lvl="1" indent="-285750">
              <a:buFont typeface="Arial" panose="020B0604020202020204" pitchFamily="34" charset="0"/>
              <a:buChar char="•"/>
            </a:pPr>
            <a:r>
              <a:rPr lang="en-US" dirty="0">
                <a:solidFill>
                  <a:schemeClr val="bg1"/>
                </a:solidFill>
              </a:rPr>
              <a:t>Yardi Asset IQ is being out rolled out for Portfolio Management and Housing Choice Voucher Program.</a:t>
            </a:r>
          </a:p>
          <a:p>
            <a:pPr marL="742950" lvl="1" indent="-285750">
              <a:buFont typeface="Arial" panose="020B0604020202020204" pitchFamily="34" charset="0"/>
              <a:buChar char="•"/>
            </a:pPr>
            <a:r>
              <a:rPr lang="en-US" dirty="0">
                <a:solidFill>
                  <a:schemeClr val="bg1"/>
                </a:solidFill>
              </a:rPr>
              <a:t>Contingency forecasting tools developed to track performance (used for the Estuary I and Linnet Corner).</a:t>
            </a:r>
          </a:p>
          <a:p>
            <a:pPr lvl="0"/>
            <a:r>
              <a:rPr lang="en-US" dirty="0">
                <a:solidFill>
                  <a:schemeClr val="bg1"/>
                </a:solidFill>
              </a:rPr>
              <a:t> </a:t>
            </a:r>
            <a:endParaRPr lang="en-US" sz="1800" dirty="0">
              <a:solidFill>
                <a:schemeClr val="bg1"/>
              </a:solidFill>
            </a:endParaRPr>
          </a:p>
          <a:p>
            <a:pPr lvl="0">
              <a:buFont typeface="+mj-lt"/>
              <a:buNone/>
            </a:pPr>
            <a:r>
              <a:rPr lang="en-US" b="1" dirty="0">
                <a:solidFill>
                  <a:schemeClr val="bg1"/>
                </a:solidFill>
              </a:rPr>
              <a:t>2. </a:t>
            </a:r>
            <a:r>
              <a:rPr lang="en-US" sz="1800" b="1" dirty="0">
                <a:solidFill>
                  <a:schemeClr val="bg1"/>
                </a:solidFill>
              </a:rPr>
              <a:t>Review the long-term operation of the HCV program to maximize support to Alameda low-income families and meet federal regulations while reducing its dependency on subsidy from other AHA programs. Continue to manage the short-term cash flow needs of the HCV program.</a:t>
            </a:r>
          </a:p>
          <a:p>
            <a:pPr marL="742950" lvl="1" indent="-285750">
              <a:buFont typeface="Arial" panose="020B0604020202020204" pitchFamily="34" charset="0"/>
              <a:buChar char="•"/>
            </a:pPr>
            <a:r>
              <a:rPr lang="en-US" dirty="0">
                <a:solidFill>
                  <a:schemeClr val="bg1"/>
                </a:solidFill>
              </a:rPr>
              <a:t>New Housing Programs Assistant Director and Supervisor hired in 2024.  </a:t>
            </a:r>
          </a:p>
          <a:p>
            <a:pPr marL="742950" lvl="1" indent="-285750">
              <a:buFont typeface="Arial" panose="020B0604020202020204" pitchFamily="34" charset="0"/>
              <a:buChar char="•"/>
            </a:pPr>
            <a:r>
              <a:rPr lang="en-US" dirty="0">
                <a:solidFill>
                  <a:schemeClr val="bg1"/>
                </a:solidFill>
              </a:rPr>
              <a:t>Continued implementation of MTW. </a:t>
            </a:r>
          </a:p>
          <a:p>
            <a:pPr marL="285750" lvl="0" indent="-285750">
              <a:buFont typeface="Arial" panose="020B0604020202020204" pitchFamily="34" charset="0"/>
              <a:buChar char="•"/>
            </a:pPr>
            <a:endParaRPr lang="en-US" sz="1800" dirty="0">
              <a:solidFill>
                <a:schemeClr val="bg1"/>
              </a:solidFill>
            </a:endParaRPr>
          </a:p>
          <a:p>
            <a:pPr lvl="0">
              <a:buFontTx/>
              <a:buNone/>
            </a:pPr>
            <a:r>
              <a:rPr lang="en-US" b="1" dirty="0">
                <a:solidFill>
                  <a:schemeClr val="bg1"/>
                </a:solidFill>
              </a:rPr>
              <a:t>3. </a:t>
            </a:r>
            <a:r>
              <a:rPr lang="en-US" sz="1800" b="1" dirty="0">
                <a:solidFill>
                  <a:schemeClr val="bg1"/>
                </a:solidFill>
              </a:rPr>
              <a:t>Secure funding for AHA’s pipeline of affordable housing developments and complete these projects in a cost-effective and timely manner. Explore creative options for managing costs of housing production going forward.</a:t>
            </a:r>
          </a:p>
          <a:p>
            <a:pPr marL="742950" lvl="1" indent="-285750">
              <a:buFont typeface="Arial" panose="020B0604020202020204" pitchFamily="34" charset="0"/>
              <a:buChar char="•"/>
            </a:pPr>
            <a:r>
              <a:rPr lang="en-US" dirty="0">
                <a:solidFill>
                  <a:schemeClr val="bg1"/>
                </a:solidFill>
              </a:rPr>
              <a:t>Funding has been secured for Rosefield Village, the Estuary I, Linnet Corner.</a:t>
            </a:r>
          </a:p>
          <a:p>
            <a:pPr marL="742950" lvl="1" indent="-285750">
              <a:buFont typeface="Arial" panose="020B0604020202020204" pitchFamily="34" charset="0"/>
              <a:buChar char="•"/>
            </a:pPr>
            <a:r>
              <a:rPr lang="en-US" dirty="0">
                <a:solidFill>
                  <a:schemeClr val="bg1"/>
                </a:solidFill>
              </a:rPr>
              <a:t>The Poplar property (2165 Eagle Avenue) was acquired from AUSD.  </a:t>
            </a:r>
          </a:p>
          <a:p>
            <a:pPr marL="742950" lvl="1" indent="-285750">
              <a:buFont typeface="Arial" panose="020B0604020202020204" pitchFamily="34" charset="0"/>
              <a:buChar char="•"/>
            </a:pPr>
            <a:r>
              <a:rPr lang="en-US" dirty="0">
                <a:solidFill>
                  <a:schemeClr val="bg1"/>
                </a:solidFill>
              </a:rPr>
              <a:t>Submitted six major funding applications for the Estuary II in 2024. </a:t>
            </a:r>
          </a:p>
          <a:p>
            <a:endParaRPr lang="en-US" dirty="0"/>
          </a:p>
        </p:txBody>
      </p:sp>
    </p:spTree>
    <p:extLst>
      <p:ext uri="{BB962C8B-B14F-4D97-AF65-F5344CB8AC3E}">
        <p14:creationId xmlns:p14="http://schemas.microsoft.com/office/powerpoint/2010/main" val="1206805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#4 (Part 2) </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9098656"/>
              </p:ext>
            </p:extLst>
          </p:nvPr>
        </p:nvGraphicFramePr>
        <p:xfrm>
          <a:off x="600891" y="1028317"/>
          <a:ext cx="10990216" cy="32663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5F517538-2039-28DD-727D-42D03EFD25CA}"/>
              </a:ext>
            </a:extLst>
          </p:cNvPr>
          <p:cNvSpPr txBox="1"/>
          <p:nvPr/>
        </p:nvSpPr>
        <p:spPr>
          <a:xfrm>
            <a:off x="415841" y="1666878"/>
            <a:ext cx="11270191" cy="4524315"/>
          </a:xfrm>
          <a:prstGeom prst="rect">
            <a:avLst/>
          </a:prstGeom>
          <a:noFill/>
        </p:spPr>
        <p:txBody>
          <a:bodyPr wrap="square" rtlCol="0">
            <a:spAutoFit/>
          </a:bodyPr>
          <a:lstStyle/>
          <a:p>
            <a:pPr lvl="0"/>
            <a:r>
              <a:rPr lang="en-US" sz="1800" b="1" dirty="0">
                <a:solidFill>
                  <a:schemeClr val="bg1"/>
                </a:solidFill>
              </a:rPr>
              <a:t>4. Review the long-term operations of the Property Management functions in the light of future refinancing and rehabilitation. Monitor and manage the short-term and long-term operating needs of the properties.</a:t>
            </a:r>
          </a:p>
          <a:p>
            <a:pPr marL="742950" lvl="1" indent="-285750">
              <a:buFont typeface="Arial" panose="020B0604020202020204" pitchFamily="34" charset="0"/>
              <a:buChar char="•"/>
            </a:pPr>
            <a:r>
              <a:rPr lang="en-US" dirty="0">
                <a:solidFill>
                  <a:schemeClr val="bg1"/>
                </a:solidFill>
              </a:rPr>
              <a:t>New 3</a:t>
            </a:r>
            <a:r>
              <a:rPr lang="en-US" baseline="30000" dirty="0">
                <a:solidFill>
                  <a:schemeClr val="bg1"/>
                </a:solidFill>
              </a:rPr>
              <a:t>rd</a:t>
            </a:r>
            <a:r>
              <a:rPr lang="en-US" dirty="0">
                <a:solidFill>
                  <a:schemeClr val="bg1"/>
                </a:solidFill>
              </a:rPr>
              <a:t> party property management company (FPI Management) contracted in 2023.</a:t>
            </a:r>
          </a:p>
          <a:p>
            <a:pPr marL="742950" lvl="1" indent="-285750">
              <a:buFont typeface="Arial" panose="020B0604020202020204" pitchFamily="34" charset="0"/>
              <a:buChar char="•"/>
            </a:pPr>
            <a:r>
              <a:rPr lang="en-US" dirty="0">
                <a:solidFill>
                  <a:schemeClr val="bg1"/>
                </a:solidFill>
              </a:rPr>
              <a:t>AHA transitioned all property management of AHA owned properties to FPI Management. </a:t>
            </a:r>
          </a:p>
          <a:p>
            <a:pPr marL="742950" lvl="1" indent="-285750">
              <a:buFont typeface="Arial" panose="020B0604020202020204" pitchFamily="34" charset="0"/>
              <a:buChar char="•"/>
            </a:pPr>
            <a:r>
              <a:rPr lang="en-US" dirty="0">
                <a:solidFill>
                  <a:schemeClr val="bg1"/>
                </a:solidFill>
              </a:rPr>
              <a:t>Continuing optimization of property operations via new AHA Portfolio Management Director hired in early 2024. </a:t>
            </a:r>
          </a:p>
          <a:p>
            <a:pPr lvl="0"/>
            <a:r>
              <a:rPr lang="en-US" dirty="0">
                <a:solidFill>
                  <a:schemeClr val="bg1"/>
                </a:solidFill>
              </a:rPr>
              <a:t> </a:t>
            </a:r>
            <a:endParaRPr lang="en-US" sz="1800" dirty="0">
              <a:solidFill>
                <a:schemeClr val="bg1"/>
              </a:solidFill>
            </a:endParaRPr>
          </a:p>
          <a:p>
            <a:pPr lvl="0">
              <a:buFont typeface="+mj-lt"/>
              <a:buNone/>
            </a:pPr>
            <a:r>
              <a:rPr lang="en-US" b="1" dirty="0">
                <a:solidFill>
                  <a:schemeClr val="bg1"/>
                </a:solidFill>
              </a:rPr>
              <a:t>5. </a:t>
            </a:r>
            <a:r>
              <a:rPr lang="en-US" sz="1800" b="1" dirty="0">
                <a:solidFill>
                  <a:schemeClr val="bg1"/>
                </a:solidFill>
              </a:rPr>
              <a:t>Continue the Family Self-Sufficiency </a:t>
            </a:r>
            <a:r>
              <a:rPr lang="en-US" sz="1800" b="1" dirty="0">
                <a:solidFill>
                  <a:srgbClr val="002060"/>
                </a:solidFill>
              </a:rPr>
              <a:t>(FSS) </a:t>
            </a:r>
            <a:r>
              <a:rPr lang="en-US" sz="1800" b="1" dirty="0">
                <a:solidFill>
                  <a:schemeClr val="bg1"/>
                </a:solidFill>
              </a:rPr>
              <a:t>program as long as HUD provides funding.</a:t>
            </a:r>
          </a:p>
          <a:p>
            <a:pPr marL="742950" lvl="1" indent="-285750">
              <a:buFont typeface="Arial" panose="020B0604020202020204" pitchFamily="34" charset="0"/>
              <a:buChar char="•"/>
            </a:pPr>
            <a:r>
              <a:rPr lang="en-US" dirty="0">
                <a:solidFill>
                  <a:schemeClr val="bg1"/>
                </a:solidFill>
              </a:rPr>
              <a:t>Current recruitment of Housing Specialist II to manage FSS Program. </a:t>
            </a:r>
          </a:p>
          <a:p>
            <a:pPr marL="742950" lvl="1" indent="-285750">
              <a:buFont typeface="Arial" panose="020B0604020202020204" pitchFamily="34" charset="0"/>
              <a:buChar char="•"/>
            </a:pPr>
            <a:r>
              <a:rPr lang="en-US" dirty="0">
                <a:solidFill>
                  <a:schemeClr val="bg1"/>
                </a:solidFill>
              </a:rPr>
              <a:t>Current FSS Program enrollment as of August 2024 is 27 enrollees.</a:t>
            </a:r>
          </a:p>
          <a:p>
            <a:pPr marL="285750" lvl="0" indent="-285750">
              <a:buFont typeface="Arial" panose="020B0604020202020204" pitchFamily="34" charset="0"/>
              <a:buChar char="•"/>
            </a:pPr>
            <a:endParaRPr lang="en-US" sz="1800" dirty="0">
              <a:solidFill>
                <a:schemeClr val="bg1"/>
              </a:solidFill>
            </a:endParaRPr>
          </a:p>
          <a:p>
            <a:pPr lvl="0">
              <a:buFontTx/>
              <a:buNone/>
            </a:pPr>
            <a:r>
              <a:rPr lang="en-US" sz="1800" b="1" dirty="0">
                <a:solidFill>
                  <a:schemeClr val="bg1"/>
                </a:solidFill>
              </a:rPr>
              <a:t>6. Prepare strategic Asset Management Plans for AHA-owned properties, including Independence Plaza.</a:t>
            </a:r>
          </a:p>
          <a:p>
            <a:pPr marL="742950" lvl="1" indent="-285750">
              <a:buFont typeface="Arial" panose="020B0604020202020204" pitchFamily="34" charset="0"/>
              <a:buChar char="•"/>
            </a:pPr>
            <a:r>
              <a:rPr lang="en-US" dirty="0">
                <a:solidFill>
                  <a:schemeClr val="bg1"/>
                </a:solidFill>
              </a:rPr>
              <a:t>New Director of Asset Management hired in May 2024. </a:t>
            </a:r>
          </a:p>
          <a:p>
            <a:pPr marL="742950" lvl="1" indent="-285750">
              <a:buFont typeface="Arial" panose="020B0604020202020204" pitchFamily="34" charset="0"/>
              <a:buChar char="•"/>
            </a:pPr>
            <a:r>
              <a:rPr lang="en-US" dirty="0">
                <a:solidFill>
                  <a:schemeClr val="bg1"/>
                </a:solidFill>
              </a:rPr>
              <a:t>Operating budgets reflect required capital improvements and lender required repairs are nearing completion as of September 2024. </a:t>
            </a:r>
          </a:p>
          <a:p>
            <a:pPr marL="285750" lvl="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141864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#4 (Part 3) </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2263227"/>
              </p:ext>
            </p:extLst>
          </p:nvPr>
        </p:nvGraphicFramePr>
        <p:xfrm>
          <a:off x="600891" y="1028317"/>
          <a:ext cx="10990216" cy="32663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5F517538-2039-28DD-727D-42D03EFD25CA}"/>
              </a:ext>
            </a:extLst>
          </p:cNvPr>
          <p:cNvSpPr txBox="1"/>
          <p:nvPr/>
        </p:nvSpPr>
        <p:spPr>
          <a:xfrm>
            <a:off x="415842" y="1666880"/>
            <a:ext cx="11434782" cy="4555093"/>
          </a:xfrm>
          <a:prstGeom prst="rect">
            <a:avLst/>
          </a:prstGeom>
          <a:noFill/>
        </p:spPr>
        <p:txBody>
          <a:bodyPr wrap="square" rtlCol="0">
            <a:spAutoFit/>
          </a:bodyPr>
          <a:lstStyle/>
          <a:p>
            <a:pPr lvl="0"/>
            <a:r>
              <a:rPr lang="en-US" sz="1600" b="1" dirty="0">
                <a:solidFill>
                  <a:schemeClr val="bg1"/>
                </a:solidFill>
              </a:rPr>
              <a:t>7</a:t>
            </a:r>
            <a:r>
              <a:rPr lang="en-US" sz="1700" b="1" dirty="0">
                <a:solidFill>
                  <a:schemeClr val="bg1"/>
                </a:solidFill>
              </a:rPr>
              <a:t>. Create the authority’s pension liabilities policy and adopt a plan for funding this liability.</a:t>
            </a:r>
          </a:p>
          <a:p>
            <a:pPr marL="742950" lvl="1" indent="-285750">
              <a:buFont typeface="Arial" panose="020B0604020202020204" pitchFamily="34" charset="0"/>
              <a:buChar char="•"/>
            </a:pPr>
            <a:r>
              <a:rPr lang="en-US" sz="1700" dirty="0">
                <a:solidFill>
                  <a:srgbClr val="1A2840"/>
                </a:solidFill>
                <a:ea typeface="Aptos" panose="020B0004020202020204" pitchFamily="34" charset="0"/>
                <a:cs typeface="Aptos" panose="020B0004020202020204" pitchFamily="34" charset="0"/>
              </a:rPr>
              <a:t>T</a:t>
            </a:r>
            <a:r>
              <a:rPr lang="en-US" sz="1700" dirty="0">
                <a:solidFill>
                  <a:srgbClr val="1A2840"/>
                </a:solidFill>
                <a:effectLst/>
                <a:ea typeface="Aptos" panose="020B0004020202020204" pitchFamily="34" charset="0"/>
                <a:cs typeface="Aptos" panose="020B0004020202020204" pitchFamily="34" charset="0"/>
              </a:rPr>
              <a:t>he Board of Commissioners approved a $1,000,000 contribution in 2016 to paydown the CalPERS Unfunded Accrued Pension Liability, with an additional payment of $1,000,000 made in late June 2020.  </a:t>
            </a:r>
          </a:p>
          <a:p>
            <a:pPr marL="742950" lvl="1" indent="-285750">
              <a:buFont typeface="Arial" panose="020B0604020202020204" pitchFamily="34" charset="0"/>
              <a:buChar char="•"/>
            </a:pPr>
            <a:r>
              <a:rPr lang="en-US" sz="1700" dirty="0">
                <a:solidFill>
                  <a:schemeClr val="bg1"/>
                </a:solidFill>
              </a:rPr>
              <a:t>Ongoing monitoring by </a:t>
            </a:r>
            <a:r>
              <a:rPr lang="en-US" sz="1700" dirty="0">
                <a:solidFill>
                  <a:srgbClr val="1A2840"/>
                </a:solidFill>
              </a:rPr>
              <a:t>Finance Department</a:t>
            </a:r>
            <a:r>
              <a:rPr lang="en-US" sz="1700" dirty="0">
                <a:solidFill>
                  <a:srgbClr val="FF0000"/>
                </a:solidFill>
              </a:rPr>
              <a:t>, </a:t>
            </a:r>
            <a:r>
              <a:rPr lang="en-US" sz="1700" dirty="0">
                <a:solidFill>
                  <a:schemeClr val="bg1"/>
                </a:solidFill>
              </a:rPr>
              <a:t>with contract with actuaries to begin work on the required GASB valuation reports.  </a:t>
            </a:r>
          </a:p>
          <a:p>
            <a:pPr marL="742950" lvl="1" indent="-285750">
              <a:buFont typeface="Arial" panose="020B0604020202020204" pitchFamily="34" charset="0"/>
              <a:buChar char="•"/>
            </a:pPr>
            <a:r>
              <a:rPr lang="en-US" sz="1700" dirty="0">
                <a:solidFill>
                  <a:schemeClr val="bg1"/>
                </a:solidFill>
              </a:rPr>
              <a:t>In August 2024, AHA withdrew approximately $45k from the IRC Section 115 OPEB Trust to fund OPEB expenses from earnings. </a:t>
            </a:r>
          </a:p>
          <a:p>
            <a:pPr lvl="0"/>
            <a:r>
              <a:rPr lang="en-US" sz="1700" dirty="0">
                <a:solidFill>
                  <a:schemeClr val="bg1"/>
                </a:solidFill>
              </a:rPr>
              <a:t> </a:t>
            </a:r>
          </a:p>
          <a:p>
            <a:pPr lvl="0">
              <a:buFont typeface="+mj-lt"/>
              <a:buNone/>
            </a:pPr>
            <a:r>
              <a:rPr lang="en-US" sz="1700" b="1" dirty="0">
                <a:solidFill>
                  <a:schemeClr val="bg1"/>
                </a:solidFill>
              </a:rPr>
              <a:t>8. Create an organizational reserves policy. </a:t>
            </a:r>
          </a:p>
          <a:p>
            <a:pPr marL="742950" lvl="1" indent="-285750">
              <a:buFont typeface="Arial" panose="020B0604020202020204" pitchFamily="34" charset="0"/>
              <a:buChar char="•"/>
            </a:pPr>
            <a:r>
              <a:rPr lang="en-US" sz="1700" dirty="0">
                <a:solidFill>
                  <a:srgbClr val="1A2840"/>
                </a:solidFill>
              </a:rPr>
              <a:t>In May 2022, the Reserves Policy (and subsequent amendments) was approved by the Board of Commissioners on the medium-term plan to maintain adequate operating, HAP reserves, and for acquisition and development purposes. </a:t>
            </a:r>
          </a:p>
          <a:p>
            <a:pPr marL="742950" lvl="1" indent="-285750">
              <a:buFont typeface="Arial" panose="020B0604020202020204" pitchFamily="34" charset="0"/>
              <a:buChar char="•"/>
            </a:pPr>
            <a:r>
              <a:rPr lang="en-US" sz="1700" dirty="0">
                <a:solidFill>
                  <a:schemeClr val="bg1"/>
                </a:solidFill>
              </a:rPr>
              <a:t>Staff provided an update to the Reserve Policy in May 2023, with $15 million set aside for production (new units) and $9 million for preservation (repairs and maintenance on portfolio). </a:t>
            </a:r>
          </a:p>
          <a:p>
            <a:pPr marL="742950" lvl="1" indent="-285750">
              <a:buFont typeface="Arial" panose="020B0604020202020204" pitchFamily="34" charset="0"/>
              <a:buChar char="•"/>
            </a:pPr>
            <a:r>
              <a:rPr lang="en-US" sz="1700" dirty="0">
                <a:solidFill>
                  <a:schemeClr val="bg1"/>
                </a:solidFill>
              </a:rPr>
              <a:t>Reserves policy was brought to the Board in May 2024 and ongoing review of near-term cash needs are discussed internally.  Additional applications for funding, including the Faircloth to RAD conversion to add additional project-based vouchers to Independence Plaza, is slated for the Fall of 2024. </a:t>
            </a:r>
          </a:p>
          <a:p>
            <a:pPr marL="285750" lvl="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15935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53130" y="215998"/>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3276489" y="418805"/>
            <a:ext cx="8241467" cy="582270"/>
          </a:xfrm>
        </p:spPr>
        <p:txBody>
          <a:bodyPr>
            <a:noAutofit/>
          </a:bodyPr>
          <a:lstStyle/>
          <a:p>
            <a:pPr algn="ctr"/>
            <a:r>
              <a:rPr lang="en-US" sz="3600" b="1" dirty="0">
                <a:solidFill>
                  <a:srgbClr val="192740"/>
                </a:solidFill>
                <a:latin typeface="Verdana" panose="020B0604030504040204" pitchFamily="34" charset="0"/>
                <a:ea typeface="Verdana" panose="020B0604030504040204" pitchFamily="34" charset="0"/>
              </a:rPr>
              <a:t>Exercise #4</a:t>
            </a:r>
          </a:p>
        </p:txBody>
      </p:sp>
      <p:pic>
        <p:nvPicPr>
          <p:cNvPr id="7" name="Content Placeholder 6" descr="Woman holding sign">
            <a:extLst>
              <a:ext uri="{FF2B5EF4-FFF2-40B4-BE49-F238E27FC236}">
                <a16:creationId xmlns:a16="http://schemas.microsoft.com/office/drawing/2014/main" id="{61A826DD-2441-075E-E341-928EE28ACF72}"/>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585" y="412484"/>
            <a:ext cx="3076232" cy="5439135"/>
          </a:xfrm>
        </p:spPr>
      </p:pic>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8" name="TextBox 7">
            <a:extLst>
              <a:ext uri="{FF2B5EF4-FFF2-40B4-BE49-F238E27FC236}">
                <a16:creationId xmlns:a16="http://schemas.microsoft.com/office/drawing/2014/main" id="{1D18E99E-698D-41A1-4F25-D5659804E5C7}"/>
              </a:ext>
            </a:extLst>
          </p:cNvPr>
          <p:cNvSpPr txBox="1"/>
          <p:nvPr/>
        </p:nvSpPr>
        <p:spPr>
          <a:xfrm>
            <a:off x="935625" y="2053903"/>
            <a:ext cx="2340864" cy="584775"/>
          </a:xfrm>
          <a:prstGeom prst="rect">
            <a:avLst/>
          </a:prstGeom>
          <a:noFill/>
        </p:spPr>
        <p:txBody>
          <a:bodyPr wrap="square" rtlCol="0">
            <a:spAutoFit/>
          </a:bodyPr>
          <a:lstStyle/>
          <a:p>
            <a:r>
              <a:rPr lang="en-US" sz="3200" dirty="0">
                <a:solidFill>
                  <a:schemeClr val="bg1"/>
                </a:solidFill>
              </a:rPr>
              <a:t>Suggestions?</a:t>
            </a:r>
          </a:p>
        </p:txBody>
      </p:sp>
      <p:graphicFrame>
        <p:nvGraphicFramePr>
          <p:cNvPr id="11" name="Diagram 10" descr="4 rectangles, 2 rows and 2 columns, with the following text from left to right and top to bottom: &quot;Must meet the AHA's mission&quot;, &quot;Must be financially feasible&quot;, &quot;Must uphold the standards and integrity of the agency (health, safety, customer service etc.)&quot;, and &quot;Should be specific (who, when, what, how much etc.)&quot;">
            <a:extLst>
              <a:ext uri="{FF2B5EF4-FFF2-40B4-BE49-F238E27FC236}">
                <a16:creationId xmlns:a16="http://schemas.microsoft.com/office/drawing/2014/main" id="{833E9234-9BA7-52F3-9F85-ECC708894CD3}"/>
              </a:ext>
              <a:ext uri="{C183D7F6-B498-43B3-948B-1728B52AA6E4}">
                <adec:decorative xmlns:adec="http://schemas.microsoft.com/office/drawing/2017/decorative" val="0"/>
              </a:ext>
            </a:extLst>
          </p:cNvPr>
          <p:cNvGraphicFramePr/>
          <p:nvPr/>
        </p:nvGraphicFramePr>
        <p:xfrm>
          <a:off x="3725529" y="2010572"/>
          <a:ext cx="7878207" cy="40083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EFF293E4-4A80-D7EE-4E16-752EA4AFECE9}"/>
              </a:ext>
            </a:extLst>
          </p:cNvPr>
          <p:cNvSpPr txBox="1"/>
          <p:nvPr/>
        </p:nvSpPr>
        <p:spPr>
          <a:xfrm>
            <a:off x="3796272" y="1090325"/>
            <a:ext cx="7807464" cy="830997"/>
          </a:xfrm>
          <a:prstGeom prst="rect">
            <a:avLst/>
          </a:prstGeom>
          <a:noFill/>
        </p:spPr>
        <p:txBody>
          <a:bodyPr wrap="square" rtlCol="0">
            <a:spAutoFit/>
          </a:bodyPr>
          <a:lstStyle/>
          <a:p>
            <a:pPr algn="ctr"/>
            <a:r>
              <a:rPr lang="en-US" sz="2400" dirty="0">
                <a:solidFill>
                  <a:schemeClr val="bg1"/>
                </a:solidFill>
              </a:rPr>
              <a:t>What priorities under this goal would you like the AHA to consider for the upcoming Strategic Plan and 5-Year Plan?</a:t>
            </a:r>
          </a:p>
        </p:txBody>
      </p:sp>
    </p:spTree>
    <p:extLst>
      <p:ext uri="{BB962C8B-B14F-4D97-AF65-F5344CB8AC3E}">
        <p14:creationId xmlns:p14="http://schemas.microsoft.com/office/powerpoint/2010/main" val="2476905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454804"/>
            <a:ext cx="10794507" cy="850691"/>
          </a:xfrm>
        </p:spPr>
        <p:txBody>
          <a:bodyPr>
            <a:normAutofit/>
          </a:bodyPr>
          <a:lstStyle/>
          <a:p>
            <a:pPr algn="ctr"/>
            <a:r>
              <a:rPr lang="en-US" sz="5400" b="1" dirty="0">
                <a:solidFill>
                  <a:srgbClr val="192740"/>
                </a:solidFill>
                <a:latin typeface="Verdana" panose="020B0604030504040204" pitchFamily="34" charset="0"/>
                <a:ea typeface="Verdana" panose="020B0604030504040204" pitchFamily="34" charset="0"/>
              </a:rPr>
              <a:t>Agenda</a:t>
            </a:r>
          </a:p>
        </p:txBody>
      </p:sp>
      <p:sp>
        <p:nvSpPr>
          <p:cNvPr id="4" name="Subtitle 3">
            <a:extLst>
              <a:ext uri="{FF2B5EF4-FFF2-40B4-BE49-F238E27FC236}">
                <a16:creationId xmlns:a16="http://schemas.microsoft.com/office/drawing/2014/main" id="{537366B9-C5AF-4ECB-82DE-CD42C0BB183B}"/>
              </a:ext>
              <a:ext uri="{C183D7F6-B498-43B3-948B-1728B52AA6E4}">
                <adec:decorative xmlns:adec="http://schemas.microsoft.com/office/drawing/2017/decorative" val="0"/>
              </a:ext>
            </a:extLst>
          </p:cNvPr>
          <p:cNvSpPr>
            <a:spLocks noGrp="1"/>
          </p:cNvSpPr>
          <p:nvPr>
            <p:ph sz="half" idx="1"/>
          </p:nvPr>
        </p:nvSpPr>
        <p:spPr>
          <a:xfrm>
            <a:off x="698746" y="1347932"/>
            <a:ext cx="10794506" cy="4843469"/>
          </a:xfrm>
        </p:spPr>
        <p:txBody>
          <a:bodyPr>
            <a:normAutofit/>
          </a:bodyPr>
          <a:lstStyle/>
          <a:p>
            <a:pPr marL="457200" indent="-457200">
              <a:lnSpc>
                <a:spcPct val="100000"/>
              </a:lnSpc>
              <a:buFont typeface="+mj-lt"/>
              <a:buAutoNum type="arabicPeriod"/>
            </a:pPr>
            <a:r>
              <a:rPr lang="en-US" sz="3200" dirty="0">
                <a:solidFill>
                  <a:srgbClr val="192740"/>
                </a:solidFill>
              </a:rPr>
              <a:t>Description of the Strategic Plan and 5-Year Plan</a:t>
            </a:r>
          </a:p>
          <a:p>
            <a:pPr marL="457200" indent="-457200">
              <a:lnSpc>
                <a:spcPct val="100000"/>
              </a:lnSpc>
              <a:buFont typeface="+mj-lt"/>
              <a:buAutoNum type="arabicPeriod"/>
            </a:pPr>
            <a:r>
              <a:rPr lang="en-US" sz="3200" dirty="0">
                <a:solidFill>
                  <a:srgbClr val="192740"/>
                </a:solidFill>
              </a:rPr>
              <a:t>Overview of the Planning Process</a:t>
            </a:r>
          </a:p>
          <a:p>
            <a:pPr marL="457200" indent="-457200">
              <a:lnSpc>
                <a:spcPct val="100000"/>
              </a:lnSpc>
              <a:buFont typeface="+mj-lt"/>
              <a:buAutoNum type="arabicPeriod"/>
            </a:pPr>
            <a:r>
              <a:rPr lang="en-US" sz="3200" dirty="0">
                <a:solidFill>
                  <a:srgbClr val="192740"/>
                </a:solidFill>
              </a:rPr>
              <a:t>Progress Report on Strategic Plan and 5 Year Plan Goals for 2019-2024</a:t>
            </a:r>
          </a:p>
          <a:p>
            <a:pPr marL="457200" indent="-457200">
              <a:lnSpc>
                <a:spcPct val="100000"/>
              </a:lnSpc>
              <a:buFont typeface="+mj-lt"/>
              <a:buAutoNum type="arabicPeriod"/>
            </a:pPr>
            <a:r>
              <a:rPr lang="en-US" sz="3200" dirty="0">
                <a:solidFill>
                  <a:srgbClr val="192740"/>
                </a:solidFill>
              </a:rPr>
              <a:t>Recommendations for Strategic Plan and 5 Year Plan Goals and Objectives for 2025-2029</a:t>
            </a:r>
          </a:p>
          <a:p>
            <a:pPr marL="457200" indent="-457200">
              <a:lnSpc>
                <a:spcPct val="100000"/>
              </a:lnSpc>
              <a:buFont typeface="+mj-lt"/>
              <a:buAutoNum type="arabicPeriod"/>
            </a:pPr>
            <a:endParaRPr lang="en-US" sz="3200" dirty="0">
              <a:solidFill>
                <a:srgbClr val="192740"/>
              </a:solidFill>
            </a:endParaRPr>
          </a:p>
          <a:p>
            <a:pPr marL="457200" indent="-457200">
              <a:lnSpc>
                <a:spcPct val="100000"/>
              </a:lnSpc>
              <a:buFont typeface="+mj-lt"/>
              <a:buAutoNum type="arabicPeriod"/>
            </a:pPr>
            <a:endParaRPr lang="en-US" sz="3200" dirty="0">
              <a:solidFill>
                <a:srgbClr val="192740"/>
              </a:solidFill>
            </a:endParaRP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Tree>
    <p:extLst>
      <p:ext uri="{BB962C8B-B14F-4D97-AF65-F5344CB8AC3E}">
        <p14:creationId xmlns:p14="http://schemas.microsoft.com/office/powerpoint/2010/main" val="2797665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#5</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9270088"/>
              </p:ext>
            </p:extLst>
          </p:nvPr>
        </p:nvGraphicFramePr>
        <p:xfrm>
          <a:off x="600892" y="1028317"/>
          <a:ext cx="10990216" cy="4890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99290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520718"/>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#6</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4274913"/>
              </p:ext>
            </p:extLst>
          </p:nvPr>
        </p:nvGraphicFramePr>
        <p:xfrm>
          <a:off x="474620" y="1028317"/>
          <a:ext cx="11242758" cy="48787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156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6"/>
            <a:ext cx="10794507" cy="382908"/>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#7</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0822863"/>
              </p:ext>
            </p:extLst>
          </p:nvPr>
        </p:nvGraphicFramePr>
        <p:xfrm>
          <a:off x="415842" y="900287"/>
          <a:ext cx="11370975" cy="50117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7277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513038"/>
            <a:ext cx="10794507" cy="259625"/>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#7 (continued)</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21749"/>
              </p:ext>
            </p:extLst>
          </p:nvPr>
        </p:nvGraphicFramePr>
        <p:xfrm>
          <a:off x="415842" y="984792"/>
          <a:ext cx="11370975" cy="50117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03323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53130" y="215998"/>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3276489" y="418805"/>
            <a:ext cx="8241467" cy="582270"/>
          </a:xfrm>
        </p:spPr>
        <p:txBody>
          <a:bodyPr>
            <a:noAutofit/>
          </a:bodyPr>
          <a:lstStyle/>
          <a:p>
            <a:pPr algn="ctr"/>
            <a:r>
              <a:rPr lang="en-US" sz="3600" b="1" dirty="0">
                <a:solidFill>
                  <a:srgbClr val="192740"/>
                </a:solidFill>
                <a:latin typeface="Verdana" panose="020B0604030504040204" pitchFamily="34" charset="0"/>
                <a:ea typeface="Verdana" panose="020B0604030504040204" pitchFamily="34" charset="0"/>
              </a:rPr>
              <a:t>Exercise #5</a:t>
            </a:r>
          </a:p>
        </p:txBody>
      </p:sp>
      <p:pic>
        <p:nvPicPr>
          <p:cNvPr id="7" name="Content Placeholder 6" descr="Woman holding sign">
            <a:extLst>
              <a:ext uri="{FF2B5EF4-FFF2-40B4-BE49-F238E27FC236}">
                <a16:creationId xmlns:a16="http://schemas.microsoft.com/office/drawing/2014/main" id="{61A826DD-2441-075E-E341-928EE28ACF72}"/>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585" y="412484"/>
            <a:ext cx="3076232" cy="5439135"/>
          </a:xfrm>
        </p:spPr>
      </p:pic>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8" name="TextBox 7">
            <a:extLst>
              <a:ext uri="{FF2B5EF4-FFF2-40B4-BE49-F238E27FC236}">
                <a16:creationId xmlns:a16="http://schemas.microsoft.com/office/drawing/2014/main" id="{1D18E99E-698D-41A1-4F25-D5659804E5C7}"/>
              </a:ext>
            </a:extLst>
          </p:cNvPr>
          <p:cNvSpPr txBox="1"/>
          <p:nvPr/>
        </p:nvSpPr>
        <p:spPr>
          <a:xfrm>
            <a:off x="935625" y="2053903"/>
            <a:ext cx="2340864" cy="584775"/>
          </a:xfrm>
          <a:prstGeom prst="rect">
            <a:avLst/>
          </a:prstGeom>
          <a:noFill/>
        </p:spPr>
        <p:txBody>
          <a:bodyPr wrap="square" rtlCol="0">
            <a:spAutoFit/>
          </a:bodyPr>
          <a:lstStyle/>
          <a:p>
            <a:r>
              <a:rPr lang="en-US" sz="3200" dirty="0">
                <a:solidFill>
                  <a:schemeClr val="bg1"/>
                </a:solidFill>
              </a:rPr>
              <a:t>Suggestions?</a:t>
            </a:r>
          </a:p>
        </p:txBody>
      </p:sp>
      <p:graphicFrame>
        <p:nvGraphicFramePr>
          <p:cNvPr id="11" name="Diagram 10" descr="4 rectangles, 2 rows and 2 columns, with the following text from left to right and top to bottom: &quot;Must meet the AHA's mission&quot;, &quot;Must be financially feasible&quot;, &quot;Must uphold the standards and integrity of the agency (health, safety, customer service etc.)&quot;, and &quot;Should be specific (who, when, what, how much etc.)&quot;">
            <a:extLst>
              <a:ext uri="{FF2B5EF4-FFF2-40B4-BE49-F238E27FC236}">
                <a16:creationId xmlns:a16="http://schemas.microsoft.com/office/drawing/2014/main" id="{833E9234-9BA7-52F3-9F85-ECC708894CD3}"/>
              </a:ext>
              <a:ext uri="{C183D7F6-B498-43B3-948B-1728B52AA6E4}">
                <adec:decorative xmlns:adec="http://schemas.microsoft.com/office/drawing/2017/decorative" val="0"/>
              </a:ext>
            </a:extLst>
          </p:cNvPr>
          <p:cNvGraphicFramePr/>
          <p:nvPr/>
        </p:nvGraphicFramePr>
        <p:xfrm>
          <a:off x="3725529" y="2010572"/>
          <a:ext cx="7878207" cy="40083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EFF293E4-4A80-D7EE-4E16-752EA4AFECE9}"/>
              </a:ext>
            </a:extLst>
          </p:cNvPr>
          <p:cNvSpPr txBox="1"/>
          <p:nvPr/>
        </p:nvSpPr>
        <p:spPr>
          <a:xfrm>
            <a:off x="3543142" y="1001075"/>
            <a:ext cx="8395728" cy="830997"/>
          </a:xfrm>
          <a:prstGeom prst="rect">
            <a:avLst/>
          </a:prstGeom>
          <a:noFill/>
        </p:spPr>
        <p:txBody>
          <a:bodyPr wrap="square" rtlCol="0">
            <a:spAutoFit/>
          </a:bodyPr>
          <a:lstStyle/>
          <a:p>
            <a:pPr algn="ctr"/>
            <a:r>
              <a:rPr lang="en-US" sz="2400" dirty="0">
                <a:solidFill>
                  <a:schemeClr val="bg1"/>
                </a:solidFill>
              </a:rPr>
              <a:t>What priorities under these goals (Goal #5-7) would you like the AHA to consider for the upcoming Strategic Plan and 5-Year Plan?</a:t>
            </a:r>
          </a:p>
        </p:txBody>
      </p:sp>
    </p:spTree>
    <p:extLst>
      <p:ext uri="{BB962C8B-B14F-4D97-AF65-F5344CB8AC3E}">
        <p14:creationId xmlns:p14="http://schemas.microsoft.com/office/powerpoint/2010/main" val="825478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98745" y="1547526"/>
            <a:ext cx="10794507" cy="3167910"/>
          </a:xfrm>
        </p:spPr>
        <p:txBody>
          <a:bodyPr>
            <a:noAutofit/>
          </a:bodyPr>
          <a:lstStyle/>
          <a:p>
            <a:pPr algn="ctr"/>
            <a:r>
              <a:rPr lang="en-US" sz="8000" b="1">
                <a:solidFill>
                  <a:srgbClr val="192740"/>
                </a:solidFill>
                <a:latin typeface="Verdana" panose="020B0604030504040204" pitchFamily="34" charset="0"/>
                <a:ea typeface="Verdana" panose="020B0604030504040204" pitchFamily="34" charset="0"/>
              </a:rPr>
              <a:t>Thank you!</a:t>
            </a:r>
            <a:endParaRPr lang="en-US" sz="8000" b="1" dirty="0">
              <a:solidFill>
                <a:srgbClr val="192740"/>
              </a:solidFill>
              <a:latin typeface="Verdana" panose="020B0604030504040204" pitchFamily="34" charset="0"/>
              <a:ea typeface="Verdana" panose="020B0604030504040204" pitchFamily="34" charset="0"/>
            </a:endParaRP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Tree>
    <p:extLst>
      <p:ext uri="{BB962C8B-B14F-4D97-AF65-F5344CB8AC3E}">
        <p14:creationId xmlns:p14="http://schemas.microsoft.com/office/powerpoint/2010/main" val="355977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05249"/>
            <a:ext cx="10794507" cy="850691"/>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Strategic Plan vs 5-Year Plan</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
        <p:nvSpPr>
          <p:cNvPr id="5" name="Flowchart: Connector 4" descr="Light blue oval to makeup the left side of a venn diagram">
            <a:extLst>
              <a:ext uri="{FF2B5EF4-FFF2-40B4-BE49-F238E27FC236}">
                <a16:creationId xmlns:a16="http://schemas.microsoft.com/office/drawing/2014/main" id="{F68BCDC8-52EF-0F71-D780-1369D46F9610}"/>
              </a:ext>
            </a:extLst>
          </p:cNvPr>
          <p:cNvSpPr/>
          <p:nvPr/>
        </p:nvSpPr>
        <p:spPr>
          <a:xfrm>
            <a:off x="819910" y="1246693"/>
            <a:ext cx="6001514" cy="4558289"/>
          </a:xfrm>
          <a:prstGeom prst="flowChartConnector">
            <a:avLst/>
          </a:prstGeom>
          <a:solidFill>
            <a:schemeClr val="accent5">
              <a:lumMod val="40000"/>
              <a:lumOff val="6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E9249CD-203B-5598-CC84-4AA127CFAFDF}"/>
              </a:ext>
            </a:extLst>
          </p:cNvPr>
          <p:cNvSpPr txBox="1"/>
          <p:nvPr/>
        </p:nvSpPr>
        <p:spPr>
          <a:xfrm>
            <a:off x="2237553" y="1504832"/>
            <a:ext cx="2403642" cy="523220"/>
          </a:xfrm>
          <a:prstGeom prst="rect">
            <a:avLst/>
          </a:prstGeom>
          <a:noFill/>
        </p:spPr>
        <p:txBody>
          <a:bodyPr wrap="square" rtlCol="0">
            <a:spAutoFit/>
          </a:bodyPr>
          <a:lstStyle/>
          <a:p>
            <a:pPr algn="ctr"/>
            <a:r>
              <a:rPr lang="en-US" sz="2800" b="1" dirty="0">
                <a:solidFill>
                  <a:schemeClr val="bg1"/>
                </a:solidFill>
              </a:rPr>
              <a:t>Strategic Plan</a:t>
            </a:r>
          </a:p>
        </p:txBody>
      </p:sp>
      <p:sp>
        <p:nvSpPr>
          <p:cNvPr id="15" name="TextBox 14">
            <a:extLst>
              <a:ext uri="{FF2B5EF4-FFF2-40B4-BE49-F238E27FC236}">
                <a16:creationId xmlns:a16="http://schemas.microsoft.com/office/drawing/2014/main" id="{C86D9D26-50A9-A7F9-2CF7-BA9686465857}"/>
              </a:ext>
            </a:extLst>
          </p:cNvPr>
          <p:cNvSpPr txBox="1"/>
          <p:nvPr/>
        </p:nvSpPr>
        <p:spPr>
          <a:xfrm>
            <a:off x="1544316" y="2099437"/>
            <a:ext cx="2528722" cy="3170099"/>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Internal Document</a:t>
            </a:r>
          </a:p>
          <a:p>
            <a:pPr marL="285750" indent="-285750">
              <a:buFont typeface="Arial" panose="020B0604020202020204" pitchFamily="34" charset="0"/>
              <a:buChar char="•"/>
            </a:pPr>
            <a:r>
              <a:rPr lang="en-US" sz="2000" dirty="0">
                <a:solidFill>
                  <a:schemeClr val="bg1"/>
                </a:solidFill>
              </a:rPr>
              <a:t>Presented to the Board of Commissioners</a:t>
            </a:r>
          </a:p>
          <a:p>
            <a:pPr marL="285750" indent="-285750">
              <a:buFont typeface="Arial" panose="020B0604020202020204" pitchFamily="34" charset="0"/>
              <a:buChar char="•"/>
            </a:pPr>
            <a:r>
              <a:rPr lang="en-US" sz="2000" dirty="0">
                <a:solidFill>
                  <a:schemeClr val="bg1"/>
                </a:solidFill>
              </a:rPr>
              <a:t>Provides broader information about AHA’s strengths, challenges, opportunities and risks</a:t>
            </a:r>
          </a:p>
        </p:txBody>
      </p:sp>
      <p:sp>
        <p:nvSpPr>
          <p:cNvPr id="8" name="Flowchart: Connector 7" descr="Light yellow oval to makeup the right side of a venn diagram">
            <a:extLst>
              <a:ext uri="{FF2B5EF4-FFF2-40B4-BE49-F238E27FC236}">
                <a16:creationId xmlns:a16="http://schemas.microsoft.com/office/drawing/2014/main" id="{419CB631-2C6F-35E3-DE99-526F73AF2EE3}"/>
              </a:ext>
            </a:extLst>
          </p:cNvPr>
          <p:cNvSpPr/>
          <p:nvPr/>
        </p:nvSpPr>
        <p:spPr>
          <a:xfrm>
            <a:off x="4471417" y="1246694"/>
            <a:ext cx="6446520" cy="4558289"/>
          </a:xfrm>
          <a:prstGeom prst="flowChartConnector">
            <a:avLst/>
          </a:prstGeom>
          <a:solidFill>
            <a:schemeClr val="accent4">
              <a:lumMod val="40000"/>
              <a:lumOff val="6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1" name="Oval 10" descr="Light green oval to makeup the middle of a venn diagram">
            <a:extLst>
              <a:ext uri="{FF2B5EF4-FFF2-40B4-BE49-F238E27FC236}">
                <a16:creationId xmlns:a16="http://schemas.microsoft.com/office/drawing/2014/main" id="{95345B59-F194-5E1E-3B5D-FFED701DC4B6}"/>
              </a:ext>
            </a:extLst>
          </p:cNvPr>
          <p:cNvSpPr/>
          <p:nvPr/>
        </p:nvSpPr>
        <p:spPr>
          <a:xfrm>
            <a:off x="4073038" y="1710753"/>
            <a:ext cx="3264408" cy="3630168"/>
          </a:xfrm>
          <a:prstGeom prst="ellipse">
            <a:avLst/>
          </a:prstGeom>
          <a:solidFill>
            <a:schemeClr val="accent6">
              <a:lumMod val="40000"/>
              <a:lumOff val="6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2530880-D868-C37B-6D1D-FB0A686C76E5}"/>
              </a:ext>
            </a:extLst>
          </p:cNvPr>
          <p:cNvSpPr txBox="1"/>
          <p:nvPr/>
        </p:nvSpPr>
        <p:spPr>
          <a:xfrm>
            <a:off x="4641195" y="2118805"/>
            <a:ext cx="2403642"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rPr>
              <a:t>Related to the AHA’s mission</a:t>
            </a:r>
          </a:p>
          <a:p>
            <a:pPr marL="342900" indent="-342900">
              <a:buFont typeface="Arial" panose="020B0604020202020204" pitchFamily="34" charset="0"/>
              <a:buChar char="•"/>
            </a:pPr>
            <a:r>
              <a:rPr lang="en-US" sz="2000" dirty="0">
                <a:solidFill>
                  <a:schemeClr val="bg1"/>
                </a:solidFill>
              </a:rPr>
              <a:t>Provides direction for the agency</a:t>
            </a:r>
          </a:p>
          <a:p>
            <a:pPr marL="342900" indent="-342900">
              <a:buFont typeface="Arial" panose="020B0604020202020204" pitchFamily="34" charset="0"/>
              <a:buChar char="•"/>
            </a:pPr>
            <a:r>
              <a:rPr lang="en-US" sz="2000" dirty="0">
                <a:solidFill>
                  <a:schemeClr val="bg1"/>
                </a:solidFill>
              </a:rPr>
              <a:t>Process, timeframe, goals, and objectives are aligned</a:t>
            </a:r>
          </a:p>
          <a:p>
            <a:endParaRPr lang="en-US" sz="2000" dirty="0">
              <a:solidFill>
                <a:schemeClr val="bg1"/>
              </a:solidFill>
            </a:endParaRPr>
          </a:p>
        </p:txBody>
      </p:sp>
      <p:sp>
        <p:nvSpPr>
          <p:cNvPr id="14" name="TextBox 13">
            <a:extLst>
              <a:ext uri="{FF2B5EF4-FFF2-40B4-BE49-F238E27FC236}">
                <a16:creationId xmlns:a16="http://schemas.microsoft.com/office/drawing/2014/main" id="{B67EB4BE-4885-10C8-4DF9-6AC98ABDE815}"/>
              </a:ext>
            </a:extLst>
          </p:cNvPr>
          <p:cNvSpPr txBox="1"/>
          <p:nvPr/>
        </p:nvSpPr>
        <p:spPr>
          <a:xfrm>
            <a:off x="6875059" y="1526880"/>
            <a:ext cx="2403642" cy="523220"/>
          </a:xfrm>
          <a:prstGeom prst="rect">
            <a:avLst/>
          </a:prstGeom>
          <a:noFill/>
        </p:spPr>
        <p:txBody>
          <a:bodyPr wrap="square" rtlCol="0">
            <a:spAutoFit/>
          </a:bodyPr>
          <a:lstStyle/>
          <a:p>
            <a:pPr algn="ctr"/>
            <a:r>
              <a:rPr lang="en-US" sz="2800" b="1" dirty="0">
                <a:solidFill>
                  <a:schemeClr val="bg1"/>
                </a:solidFill>
              </a:rPr>
              <a:t>5-Year Plan</a:t>
            </a:r>
          </a:p>
        </p:txBody>
      </p:sp>
      <p:sp>
        <p:nvSpPr>
          <p:cNvPr id="16" name="TextBox 15">
            <a:extLst>
              <a:ext uri="{FF2B5EF4-FFF2-40B4-BE49-F238E27FC236}">
                <a16:creationId xmlns:a16="http://schemas.microsoft.com/office/drawing/2014/main" id="{35C1A501-791F-208B-0744-9D6483BBC921}"/>
              </a:ext>
            </a:extLst>
          </p:cNvPr>
          <p:cNvSpPr txBox="1"/>
          <p:nvPr/>
        </p:nvSpPr>
        <p:spPr>
          <a:xfrm>
            <a:off x="7457233" y="2094676"/>
            <a:ext cx="2732026"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External Document</a:t>
            </a:r>
          </a:p>
          <a:p>
            <a:pPr marL="285750" indent="-285750">
              <a:buFont typeface="Arial" panose="020B0604020202020204" pitchFamily="34" charset="0"/>
              <a:buChar char="•"/>
            </a:pPr>
            <a:r>
              <a:rPr lang="en-US" sz="2000" dirty="0">
                <a:solidFill>
                  <a:schemeClr val="bg1"/>
                </a:solidFill>
              </a:rPr>
              <a:t>Required by and needs approval from the Department of Housing and Urban Development (HUD)</a:t>
            </a:r>
          </a:p>
          <a:p>
            <a:pPr marL="285750" indent="-285750">
              <a:buFont typeface="Arial" panose="020B0604020202020204" pitchFamily="34" charset="0"/>
              <a:buChar char="•"/>
            </a:pPr>
            <a:r>
              <a:rPr lang="en-US" sz="2000" dirty="0">
                <a:solidFill>
                  <a:schemeClr val="bg1"/>
                </a:solidFill>
              </a:rPr>
              <a:t>Has a specific form, process, and deadlines</a:t>
            </a:r>
          </a:p>
        </p:txBody>
      </p:sp>
    </p:spTree>
    <p:extLst>
      <p:ext uri="{BB962C8B-B14F-4D97-AF65-F5344CB8AC3E}">
        <p14:creationId xmlns:p14="http://schemas.microsoft.com/office/powerpoint/2010/main" val="1584163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468917"/>
            <a:ext cx="10794507" cy="261678"/>
          </a:xfrm>
        </p:spPr>
        <p:txBody>
          <a:bodyPr>
            <a:noAutofit/>
          </a:bodyPr>
          <a:lstStyle/>
          <a:p>
            <a:pPr algn="ctr"/>
            <a:r>
              <a:rPr lang="en-US" sz="4000" b="1" dirty="0">
                <a:solidFill>
                  <a:srgbClr val="192740"/>
                </a:solidFill>
                <a:latin typeface="Verdana" panose="020B0604030504040204" pitchFamily="34" charset="0"/>
                <a:ea typeface="Verdana" panose="020B0604030504040204" pitchFamily="34" charset="0"/>
              </a:rPr>
              <a:t>Overview of the Planning Process</a:t>
            </a:r>
          </a:p>
        </p:txBody>
      </p:sp>
      <p:graphicFrame>
        <p:nvGraphicFramePr>
          <p:cNvPr id="5" name="Content Placeholder 4" descr="Flowchart with 3 sets of two, vertically connected rectangles with arrows facing the right between the 3 sets.  ">
            <a:extLst>
              <a:ext uri="{FF2B5EF4-FFF2-40B4-BE49-F238E27FC236}">
                <a16:creationId xmlns:a16="http://schemas.microsoft.com/office/drawing/2014/main" id="{BE2829DC-7658-0162-3722-28EB55A0318C}"/>
              </a:ext>
            </a:extLst>
          </p:cNvPr>
          <p:cNvGraphicFramePr>
            <a:graphicFrameLocks noGrp="1"/>
          </p:cNvGraphicFramePr>
          <p:nvPr>
            <p:ph sz="half" idx="1"/>
            <p:extLst>
              <p:ext uri="{D42A27DB-BD31-4B8C-83A1-F6EECF244321}">
                <p14:modId xmlns:p14="http://schemas.microsoft.com/office/powerpoint/2010/main" val="1263305845"/>
              </p:ext>
            </p:extLst>
          </p:nvPr>
        </p:nvGraphicFramePr>
        <p:xfrm>
          <a:off x="415842" y="942724"/>
          <a:ext cx="11360316" cy="5055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Tree>
    <p:extLst>
      <p:ext uri="{BB962C8B-B14F-4D97-AF65-F5344CB8AC3E}">
        <p14:creationId xmlns:p14="http://schemas.microsoft.com/office/powerpoint/2010/main" val="1773823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454804"/>
            <a:ext cx="10794507" cy="850691"/>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Feedback from Stakeholders</a:t>
            </a:r>
          </a:p>
        </p:txBody>
      </p:sp>
      <p:sp>
        <p:nvSpPr>
          <p:cNvPr id="4" name="Subtitle 3">
            <a:extLst>
              <a:ext uri="{FF2B5EF4-FFF2-40B4-BE49-F238E27FC236}">
                <a16:creationId xmlns:a16="http://schemas.microsoft.com/office/drawing/2014/main" id="{537366B9-C5AF-4ECB-82DE-CD42C0BB183B}"/>
              </a:ext>
              <a:ext uri="{C183D7F6-B498-43B3-948B-1728B52AA6E4}">
                <adec:decorative xmlns:adec="http://schemas.microsoft.com/office/drawing/2017/decorative" val="0"/>
              </a:ext>
            </a:extLst>
          </p:cNvPr>
          <p:cNvSpPr>
            <a:spLocks noGrp="1"/>
          </p:cNvSpPr>
          <p:nvPr>
            <p:ph sz="half" idx="1"/>
          </p:nvPr>
        </p:nvSpPr>
        <p:spPr>
          <a:xfrm>
            <a:off x="698746" y="1347932"/>
            <a:ext cx="10794506" cy="4843469"/>
          </a:xfrm>
        </p:spPr>
        <p:txBody>
          <a:bodyPr>
            <a:normAutofit/>
          </a:bodyPr>
          <a:lstStyle/>
          <a:p>
            <a:pPr marL="0" indent="0">
              <a:lnSpc>
                <a:spcPct val="100000"/>
              </a:lnSpc>
              <a:buNone/>
            </a:pPr>
            <a:r>
              <a:rPr lang="en-US" sz="3200" dirty="0">
                <a:solidFill>
                  <a:srgbClr val="192740"/>
                </a:solidFill>
              </a:rPr>
              <a:t>AHA Departments</a:t>
            </a:r>
          </a:p>
          <a:p>
            <a:pPr lvl="1">
              <a:lnSpc>
                <a:spcPct val="100000"/>
              </a:lnSpc>
            </a:pPr>
            <a:r>
              <a:rPr lang="en-US" sz="2800" dirty="0">
                <a:solidFill>
                  <a:srgbClr val="192740"/>
                </a:solidFill>
              </a:rPr>
              <a:t>Executive, Human Resources, Data and Policy, Administrative Services, Housing Programs, Housing Development, Property Operations, Asset Management and Finance</a:t>
            </a:r>
          </a:p>
          <a:p>
            <a:pPr marL="0" indent="0">
              <a:lnSpc>
                <a:spcPct val="100000"/>
              </a:lnSpc>
              <a:buNone/>
            </a:pPr>
            <a:r>
              <a:rPr lang="en-US" sz="3200" dirty="0">
                <a:solidFill>
                  <a:srgbClr val="192740"/>
                </a:solidFill>
              </a:rPr>
              <a:t>Community Partners</a:t>
            </a:r>
          </a:p>
          <a:p>
            <a:pPr lvl="1">
              <a:lnSpc>
                <a:spcPct val="100000"/>
              </a:lnSpc>
            </a:pPr>
            <a:r>
              <a:rPr lang="en-US" sz="2800" dirty="0">
                <a:solidFill>
                  <a:srgbClr val="192740"/>
                </a:solidFill>
              </a:rPr>
              <a:t>LifeSTEPS, FPI Management, City of Alameda Planning Department, and Alameda Point Collaborative</a:t>
            </a:r>
          </a:p>
          <a:p>
            <a:pPr marL="457200" indent="-457200">
              <a:lnSpc>
                <a:spcPct val="100000"/>
              </a:lnSpc>
              <a:buFont typeface="+mj-lt"/>
              <a:buAutoNum type="arabicPeriod"/>
            </a:pPr>
            <a:endParaRPr lang="en-US" sz="3200" dirty="0">
              <a:solidFill>
                <a:srgbClr val="192740"/>
              </a:solidFill>
            </a:endParaRP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Tree>
    <p:extLst>
      <p:ext uri="{BB962C8B-B14F-4D97-AF65-F5344CB8AC3E}">
        <p14:creationId xmlns:p14="http://schemas.microsoft.com/office/powerpoint/2010/main" val="722495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98745" y="1547526"/>
            <a:ext cx="10794507" cy="3167910"/>
          </a:xfrm>
        </p:spPr>
        <p:txBody>
          <a:bodyPr>
            <a:noAutofit/>
          </a:bodyPr>
          <a:lstStyle/>
          <a:p>
            <a:pPr algn="ctr"/>
            <a:r>
              <a:rPr lang="en-US" sz="8000" b="1" dirty="0">
                <a:solidFill>
                  <a:srgbClr val="192740"/>
                </a:solidFill>
                <a:latin typeface="Verdana" panose="020B0604030504040204" pitchFamily="34" charset="0"/>
                <a:ea typeface="Verdana" panose="020B0604030504040204" pitchFamily="34" charset="0"/>
              </a:rPr>
              <a:t>Progress Report on 2019-2024</a:t>
            </a:r>
            <a:br>
              <a:rPr lang="en-US" sz="8000" b="1" dirty="0">
                <a:solidFill>
                  <a:srgbClr val="192740"/>
                </a:solidFill>
                <a:latin typeface="Verdana" panose="020B0604030504040204" pitchFamily="34" charset="0"/>
                <a:ea typeface="Verdana" panose="020B0604030504040204" pitchFamily="34" charset="0"/>
              </a:rPr>
            </a:br>
            <a:r>
              <a:rPr lang="en-US" sz="8000" b="1" dirty="0">
                <a:solidFill>
                  <a:srgbClr val="192740"/>
                </a:solidFill>
                <a:latin typeface="Verdana" panose="020B0604030504040204" pitchFamily="34" charset="0"/>
                <a:ea typeface="Verdana" panose="020B0604030504040204" pitchFamily="34" charset="0"/>
              </a:rPr>
              <a:t>Strategic Plan and 5 Year Plan Goals</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spTree>
    <p:extLst>
      <p:ext uri="{BB962C8B-B14F-4D97-AF65-F5344CB8AC3E}">
        <p14:creationId xmlns:p14="http://schemas.microsoft.com/office/powerpoint/2010/main" val="3981362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#1</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6556021"/>
              </p:ext>
            </p:extLst>
          </p:nvPr>
        </p:nvGraphicFramePr>
        <p:xfrm>
          <a:off x="600891" y="1146161"/>
          <a:ext cx="10990216" cy="3022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7238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#1 (Part 2) </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9170153"/>
              </p:ext>
            </p:extLst>
          </p:nvPr>
        </p:nvGraphicFramePr>
        <p:xfrm>
          <a:off x="600891" y="1028317"/>
          <a:ext cx="10990216" cy="18611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9251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274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C236C-1423-46B8-9FB2-7F0947C1D9A9}"/>
              </a:ext>
              <a:ext uri="{C183D7F6-B498-43B3-948B-1728B52AA6E4}">
                <adec:decorative xmlns:adec="http://schemas.microsoft.com/office/drawing/2017/decorative" val="1"/>
              </a:ext>
            </a:extLst>
          </p:cNvPr>
          <p:cNvSpPr txBox="1"/>
          <p:nvPr/>
        </p:nvSpPr>
        <p:spPr>
          <a:xfrm>
            <a:off x="242019" y="177626"/>
            <a:ext cx="11707961" cy="5907711"/>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BAF10CB-8EF5-4F58-9C0D-742BA736CB73}"/>
              </a:ext>
              <a:ext uri="{C183D7F6-B498-43B3-948B-1728B52AA6E4}">
                <adec:decorative xmlns:adec="http://schemas.microsoft.com/office/drawing/2017/decorative" val="1"/>
              </a:ext>
            </a:extLst>
          </p:cNvPr>
          <p:cNvSpPr txBox="1"/>
          <p:nvPr/>
        </p:nvSpPr>
        <p:spPr>
          <a:xfrm>
            <a:off x="3202526" y="6297466"/>
            <a:ext cx="559124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87E36"/>
                </a:solidFill>
                <a:effectLst/>
                <a:uLnTx/>
                <a:uFillTx/>
                <a:latin typeface="Verdana" panose="020B0604030504040204" pitchFamily="34" charset="0"/>
                <a:ea typeface="Verdana" panose="020B0604030504040204" pitchFamily="34" charset="0"/>
                <a:cs typeface="+mn-cs"/>
              </a:rPr>
              <a:t>www.alamedahsg.org</a:t>
            </a:r>
          </a:p>
        </p:txBody>
      </p:sp>
      <p:sp>
        <p:nvSpPr>
          <p:cNvPr id="2" name="Title 1">
            <a:extLst>
              <a:ext uri="{FF2B5EF4-FFF2-40B4-BE49-F238E27FC236}">
                <a16:creationId xmlns:a16="http://schemas.microsoft.com/office/drawing/2014/main" id="{4B837C07-39CB-42DD-8B20-06C6AE5930BC}"/>
              </a:ext>
              <a:ext uri="{C183D7F6-B498-43B3-948B-1728B52AA6E4}">
                <adec:decorative xmlns:adec="http://schemas.microsoft.com/office/drawing/2017/decorative" val="0"/>
              </a:ext>
            </a:extLst>
          </p:cNvPr>
          <p:cNvSpPr>
            <a:spLocks noGrp="1"/>
          </p:cNvSpPr>
          <p:nvPr>
            <p:ph type="title"/>
          </p:nvPr>
        </p:nvSpPr>
        <p:spPr>
          <a:xfrm>
            <a:off x="600892" y="389755"/>
            <a:ext cx="10794507" cy="638562"/>
          </a:xfrm>
        </p:spPr>
        <p:txBody>
          <a:bodyPr>
            <a:normAutofit fontScale="90000"/>
          </a:bodyPr>
          <a:lstStyle/>
          <a:p>
            <a:pPr algn="ctr"/>
            <a:r>
              <a:rPr lang="en-US" sz="5400" b="1" dirty="0">
                <a:solidFill>
                  <a:srgbClr val="192740"/>
                </a:solidFill>
                <a:latin typeface="Verdana" panose="020B0604030504040204" pitchFamily="34" charset="0"/>
                <a:ea typeface="Verdana" panose="020B0604030504040204" pitchFamily="34" charset="0"/>
              </a:rPr>
              <a:t>Goal #1 (Part 3) </a:t>
            </a:r>
          </a:p>
        </p:txBody>
      </p:sp>
      <p:pic>
        <p:nvPicPr>
          <p:cNvPr id="9" name="Picture 8">
            <a:extLst>
              <a:ext uri="{FF2B5EF4-FFF2-40B4-BE49-F238E27FC236}">
                <a16:creationId xmlns:a16="http://schemas.microsoft.com/office/drawing/2014/main" id="{F8E246F9-B5C1-4779-B853-0C0342428D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2" y="6203181"/>
            <a:ext cx="2256949" cy="564237"/>
          </a:xfrm>
          <a:prstGeom prst="rect">
            <a:avLst/>
          </a:prstGeom>
        </p:spPr>
      </p:pic>
      <p:pic>
        <p:nvPicPr>
          <p:cNvPr id="10" name="Picture 9">
            <a:extLst>
              <a:ext uri="{FF2B5EF4-FFF2-40B4-BE49-F238E27FC236}">
                <a16:creationId xmlns:a16="http://schemas.microsoft.com/office/drawing/2014/main" id="{B9B745CF-C3E6-4135-8B31-D347169F08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9209" y="6212960"/>
            <a:ext cx="2256949" cy="564237"/>
          </a:xfrm>
          <a:prstGeom prst="rect">
            <a:avLst/>
          </a:prstGeom>
        </p:spPr>
      </p:pic>
      <p:graphicFrame>
        <p:nvGraphicFramePr>
          <p:cNvPr id="4" name="Diagram 3">
            <a:extLst>
              <a:ext uri="{FF2B5EF4-FFF2-40B4-BE49-F238E27FC236}">
                <a16:creationId xmlns:a16="http://schemas.microsoft.com/office/drawing/2014/main" id="{958FE254-846E-4B9F-6A1E-8227ADF51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7319398"/>
              </p:ext>
            </p:extLst>
          </p:nvPr>
        </p:nvGraphicFramePr>
        <p:xfrm>
          <a:off x="600890" y="1146161"/>
          <a:ext cx="11175267" cy="3022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4457927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D91C87C68D84EA0C54B89197FADCB" ma:contentTypeVersion="2" ma:contentTypeDescription="Create a new document." ma:contentTypeScope="" ma:versionID="0554eacb48716531bcf9c2f92f21fbe8">
  <xsd:schema xmlns:xsd="http://www.w3.org/2001/XMLSchema" xmlns:xs="http://www.w3.org/2001/XMLSchema" xmlns:p="http://schemas.microsoft.com/office/2006/metadata/properties" xmlns:ns3="a9f04f90-74e0-4e90-9a30-00f2f488e70e" targetNamespace="http://schemas.microsoft.com/office/2006/metadata/properties" ma:root="true" ma:fieldsID="548c2d408ee7d45ddf4be2c461fd71b6" ns3:_="">
    <xsd:import namespace="a9f04f90-74e0-4e90-9a30-00f2f488e70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04f90-74e0-4e90-9a30-00f2f488e7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1998F96-F4D4-4EBD-8350-E23A58EE67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f04f90-74e0-4e90-9a30-00f2f488e7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E53A8E-B813-4589-9DFB-CC937530C9FC}">
  <ds:schemaRefs>
    <ds:schemaRef ds:uri="http://schemas.microsoft.com/sharepoint/v3/contenttype/forms"/>
  </ds:schemaRefs>
</ds:datastoreItem>
</file>

<file path=customXml/itemProps3.xml><?xml version="1.0" encoding="utf-8"?>
<ds:datastoreItem xmlns:ds="http://schemas.openxmlformats.org/officeDocument/2006/customXml" ds:itemID="{1FD1F3D0-926D-40F0-9594-E5970BC1908C}">
  <ds:schemaRefs>
    <ds:schemaRef ds:uri="http://schemas.microsoft.com/office/infopath/2007/PartnerControls"/>
    <ds:schemaRef ds:uri="http://purl.org/dc/dcmitype/"/>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elements/1.1/"/>
    <ds:schemaRef ds:uri="a9f04f90-74e0-4e90-9a30-00f2f488e70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1533</TotalTime>
  <Words>2927</Words>
  <Application>Microsoft Office PowerPoint</Application>
  <PresentationFormat>Widescreen</PresentationFormat>
  <Paragraphs>269</Paragraphs>
  <Slides>25</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Aptos</vt:lpstr>
      <vt:lpstr>Arial</vt:lpstr>
      <vt:lpstr>Calibri</vt:lpstr>
      <vt:lpstr>Calibri Light</vt:lpstr>
      <vt:lpstr>Verdana</vt:lpstr>
      <vt:lpstr>1_Office Theme</vt:lpstr>
      <vt:lpstr>Office Theme</vt:lpstr>
      <vt:lpstr>5-Year Plan and Strategic Plan Process </vt:lpstr>
      <vt:lpstr>Agenda</vt:lpstr>
      <vt:lpstr>Strategic Plan vs 5-Year Plan</vt:lpstr>
      <vt:lpstr>Overview of the Planning Process</vt:lpstr>
      <vt:lpstr>Feedback from Stakeholders</vt:lpstr>
      <vt:lpstr>Progress Report on 2019-2024 Strategic Plan and 5 Year Plan Goals</vt:lpstr>
      <vt:lpstr>Goal #1</vt:lpstr>
      <vt:lpstr>Goal #1 (Part 2) </vt:lpstr>
      <vt:lpstr>Goal #1 (Part 3) </vt:lpstr>
      <vt:lpstr>Exercise #1</vt:lpstr>
      <vt:lpstr>Goal #2</vt:lpstr>
      <vt:lpstr>Goal #2 (cont)</vt:lpstr>
      <vt:lpstr>Exercise #2</vt:lpstr>
      <vt:lpstr>Goal #3</vt:lpstr>
      <vt:lpstr>Exercise #3</vt:lpstr>
      <vt:lpstr>Goal #4</vt:lpstr>
      <vt:lpstr>Goal #4 (Part 2) </vt:lpstr>
      <vt:lpstr>Goal #4 (Part 3) </vt:lpstr>
      <vt:lpstr>Exercise #4</vt:lpstr>
      <vt:lpstr>Goal #5</vt:lpstr>
      <vt:lpstr>Goal #6</vt:lpstr>
      <vt:lpstr>Goal #7</vt:lpstr>
      <vt:lpstr>Goal #7 (continued)</vt:lpstr>
      <vt:lpstr>Exercise #5</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Sepideh Kiumarsi</dc:creator>
  <cp:lastModifiedBy>Sepideh Kiumarsi</cp:lastModifiedBy>
  <cp:revision>90</cp:revision>
  <dcterms:created xsi:type="dcterms:W3CDTF">2022-12-12T16:49:13Z</dcterms:created>
  <dcterms:modified xsi:type="dcterms:W3CDTF">2024-09-23T16:39:05Z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0x01010098DD91C87C68D84EA0C54B89197FADCB</vt:lpwstr>
  </property>
</Properties>
</file>